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DM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Garrick Fernand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DMSans-bold.fntdata"/><Relationship Id="rId47" Type="http://schemas.openxmlformats.org/officeDocument/2006/relationships/font" Target="fonts/DMSans-regular.fntdata"/><Relationship Id="rId49" Type="http://schemas.openxmlformats.org/officeDocument/2006/relationships/font" Target="fonts/DM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DM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04T05:06:23.463">
    <p:pos x="3709" y="1360"/>
    <p:text>do we wanna do blurbs or something cute? jw</p:text>
  </p:cm>
  <p:cm authorId="0" idx="2" dt="2019-10-04T05:06:23.463">
    <p:pos x="3709" y="1360"/>
    <p:text>:D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495f260e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495f260e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495f260e7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495f260e7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495f260e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495f260e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495f260e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495f260e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495f260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495f260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495f260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495f260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495f260e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495f260e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495f260e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495f260e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95f260e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95f260e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206c39c6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206c39c6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62ce885d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2ce885d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206c39c6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206c39c6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495f260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495f260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495f260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495f260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206c39c6b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206c39c6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495f260e7_1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495f260e7_1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495f260e7_1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495f260e7_1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495f260e7_1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495f260e7_1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495f260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495f260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206c39c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206c39c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495f260e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495f260e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2d795fb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2d795fb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495f260e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495f260e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495f260e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495f260e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495f260e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495f260e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495f260e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495f260e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495f260e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495f260e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495f260e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495f260e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495f260e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495f260e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495f260e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495f260e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495f260e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495f260e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495f260e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495f260e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495f260e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495f260e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6495f260e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6495f260e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495f260e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495f260e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495f260e7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495f260e7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495f260e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495f260e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495f260e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495f260e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495f260e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495f260e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8.jpg"/><Relationship Id="rId5" Type="http://schemas.openxmlformats.org/officeDocument/2006/relationships/image" Target="../media/image11.pn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png"/><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72204"/>
          <a:stretch/>
        </p:blipFill>
        <p:spPr>
          <a:xfrm>
            <a:off x="0" y="3481375"/>
            <a:ext cx="9144000" cy="1662123"/>
          </a:xfrm>
          <a:prstGeom prst="rect">
            <a:avLst/>
          </a:prstGeom>
          <a:noFill/>
          <a:ln>
            <a:noFill/>
          </a:ln>
        </p:spPr>
      </p:pic>
      <p:sp>
        <p:nvSpPr>
          <p:cNvPr id="55" name="Google Shape;55;p13"/>
          <p:cNvSpPr txBox="1"/>
          <p:nvPr>
            <p:ph type="ctrTitle"/>
          </p:nvPr>
        </p:nvSpPr>
        <p:spPr>
          <a:xfrm>
            <a:off x="1483882" y="3774285"/>
            <a:ext cx="3981600" cy="10644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2800">
                <a:solidFill>
                  <a:srgbClr val="FFFFFF"/>
                </a:solidFill>
                <a:latin typeface="DM Sans"/>
                <a:ea typeface="DM Sans"/>
                <a:cs typeface="DM Sans"/>
                <a:sym typeface="DM Sans"/>
              </a:rPr>
              <a:t>Digital Democracy</a:t>
            </a:r>
            <a:r>
              <a:rPr lang="en" sz="2800">
                <a:solidFill>
                  <a:srgbClr val="FFFFFF"/>
                </a:solidFill>
                <a:latin typeface="DM Sans"/>
                <a:ea typeface="DM Sans"/>
                <a:cs typeface="DM Sans"/>
                <a:sym typeface="DM Sans"/>
              </a:rPr>
              <a:t>:</a:t>
            </a:r>
            <a:endParaRPr sz="2800">
              <a:solidFill>
                <a:srgbClr val="FFFFFF"/>
              </a:solidFill>
              <a:latin typeface="DM Sans"/>
              <a:ea typeface="DM Sans"/>
              <a:cs typeface="DM Sans"/>
              <a:sym typeface="DM Sans"/>
            </a:endParaRPr>
          </a:p>
          <a:p>
            <a:pPr indent="0" lvl="0" marL="0" rtl="0" algn="r">
              <a:lnSpc>
                <a:spcPct val="115000"/>
              </a:lnSpc>
              <a:spcBef>
                <a:spcPts val="0"/>
              </a:spcBef>
              <a:spcAft>
                <a:spcPts val="0"/>
              </a:spcAft>
              <a:buNone/>
            </a:pPr>
            <a:r>
              <a:rPr b="1" lang="en" sz="2800">
                <a:solidFill>
                  <a:srgbClr val="FFFFFF"/>
                </a:solidFill>
                <a:latin typeface="DM Sans"/>
                <a:ea typeface="DM Sans"/>
                <a:cs typeface="DM Sans"/>
                <a:sym typeface="DM Sans"/>
              </a:rPr>
              <a:t>Needfinding</a:t>
            </a:r>
            <a:endParaRPr b="1" sz="2800">
              <a:solidFill>
                <a:srgbClr val="FFFFFF"/>
              </a:solidFill>
              <a:latin typeface="DM Sans"/>
              <a:ea typeface="DM Sans"/>
              <a:cs typeface="DM Sans"/>
              <a:sym typeface="DM Sans"/>
            </a:endParaRPr>
          </a:p>
        </p:txBody>
      </p:sp>
      <p:sp>
        <p:nvSpPr>
          <p:cNvPr id="56" name="Google Shape;56;p13"/>
          <p:cNvSpPr/>
          <p:nvPr/>
        </p:nvSpPr>
        <p:spPr>
          <a:xfrm rot="10800000">
            <a:off x="5715137" y="3832035"/>
            <a:ext cx="23850" cy="960825"/>
          </a:xfrm>
          <a:prstGeom prst="flowChartProcess">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ctrTitle"/>
          </p:nvPr>
        </p:nvSpPr>
        <p:spPr>
          <a:xfrm>
            <a:off x="5979232" y="3987597"/>
            <a:ext cx="2869500" cy="6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DM Sans"/>
                <a:ea typeface="DM Sans"/>
                <a:cs typeface="DM Sans"/>
                <a:sym typeface="DM Sans"/>
              </a:rPr>
              <a:t>Team G</a:t>
            </a:r>
            <a:r>
              <a:rPr lang="en" sz="2000">
                <a:solidFill>
                  <a:srgbClr val="FFFFFF"/>
                </a:solidFill>
                <a:latin typeface="DM Sans"/>
                <a:ea typeface="DM Sans"/>
                <a:cs typeface="DM Sans"/>
                <a:sym typeface="DM Sans"/>
              </a:rPr>
              <a:t>eneration-G</a:t>
            </a:r>
            <a:endParaRPr sz="2000">
              <a:solidFill>
                <a:srgbClr val="FFFFFF"/>
              </a:solidFill>
              <a:latin typeface="DM Sans"/>
              <a:ea typeface="DM Sans"/>
              <a:cs typeface="DM Sans"/>
              <a:sym typeface="DM Sans"/>
            </a:endParaRPr>
          </a:p>
          <a:p>
            <a:pPr indent="0" lvl="0" marL="0" rtl="0" algn="l">
              <a:spcBef>
                <a:spcPts val="0"/>
              </a:spcBef>
              <a:spcAft>
                <a:spcPts val="0"/>
              </a:spcAft>
              <a:buNone/>
            </a:pPr>
            <a:r>
              <a:rPr lang="en" sz="1400">
                <a:solidFill>
                  <a:srgbClr val="FFFFFF"/>
                </a:solidFill>
                <a:latin typeface="DM Sans"/>
                <a:ea typeface="DM Sans"/>
                <a:cs typeface="DM Sans"/>
                <a:sym typeface="DM Sans"/>
              </a:rPr>
              <a:t>Garrick F. | </a:t>
            </a:r>
            <a:r>
              <a:rPr lang="en" sz="1400">
                <a:solidFill>
                  <a:srgbClr val="FFFFFF"/>
                </a:solidFill>
                <a:latin typeface="DM Sans"/>
                <a:ea typeface="DM Sans"/>
                <a:cs typeface="DM Sans"/>
                <a:sym typeface="DM Sans"/>
              </a:rPr>
              <a:t>Gen </a:t>
            </a:r>
            <a:r>
              <a:rPr lang="en" sz="1400">
                <a:solidFill>
                  <a:srgbClr val="FFFFFF"/>
                </a:solidFill>
                <a:latin typeface="DM Sans"/>
                <a:ea typeface="DM Sans"/>
                <a:cs typeface="DM Sans"/>
                <a:sym typeface="DM Sans"/>
              </a:rPr>
              <a:t>S. | Grace W.</a:t>
            </a:r>
            <a:endParaRPr sz="1400">
              <a:solidFill>
                <a:srgbClr val="FFFFFF"/>
              </a:solidFill>
              <a:latin typeface="DM Sans"/>
              <a:ea typeface="DM Sans"/>
              <a:cs typeface="DM Sans"/>
              <a:sym typeface="DM Sans"/>
            </a:endParaRPr>
          </a:p>
        </p:txBody>
      </p:sp>
      <p:pic>
        <p:nvPicPr>
          <p:cNvPr id="58" name="Google Shape;58;p13"/>
          <p:cNvPicPr preferRelativeResize="0"/>
          <p:nvPr/>
        </p:nvPicPr>
        <p:blipFill rotWithShape="1">
          <a:blip r:embed="rId4">
            <a:alphaModFix/>
          </a:blip>
          <a:srcRect b="27795" l="0" r="0" t="-655"/>
          <a:stretch/>
        </p:blipFill>
        <p:spPr>
          <a:xfrm>
            <a:off x="0" y="-266223"/>
            <a:ext cx="9144000" cy="3747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2"/>
          <p:cNvPicPr preferRelativeResize="0"/>
          <p:nvPr/>
        </p:nvPicPr>
        <p:blipFill>
          <a:blip r:embed="rId3">
            <a:alphaModFix/>
          </a:blip>
          <a:stretch>
            <a:fillRect/>
          </a:stretch>
        </p:blipFill>
        <p:spPr>
          <a:xfrm>
            <a:off x="2558870" y="488850"/>
            <a:ext cx="3124343" cy="4165796"/>
          </a:xfrm>
          <a:prstGeom prst="rect">
            <a:avLst/>
          </a:prstGeom>
          <a:noFill/>
          <a:ln>
            <a:noFill/>
          </a:ln>
          <a:effectLst>
            <a:outerShdw blurRad="57150" rotWithShape="0" algn="bl" dir="5400000" dist="19050">
              <a:srgbClr val="000000">
                <a:alpha val="50000"/>
              </a:srgbClr>
            </a:outerShdw>
          </a:effectLst>
        </p:spPr>
      </p:pic>
      <p:sp>
        <p:nvSpPr>
          <p:cNvPr id="161" name="Google Shape;161;p22"/>
          <p:cNvSpPr/>
          <p:nvPr/>
        </p:nvSpPr>
        <p:spPr>
          <a:xfrm>
            <a:off x="2657339" y="1692564"/>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S</a:t>
            </a:r>
            <a:endParaRPr b="1">
              <a:solidFill>
                <a:srgbClr val="FFFFFF"/>
              </a:solidFill>
            </a:endParaRPr>
          </a:p>
        </p:txBody>
      </p:sp>
      <p:sp>
        <p:nvSpPr>
          <p:cNvPr id="162" name="Google Shape;162;p22"/>
          <p:cNvSpPr/>
          <p:nvPr/>
        </p:nvSpPr>
        <p:spPr>
          <a:xfrm>
            <a:off x="3983325" y="3397523"/>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txBox="1"/>
          <p:nvPr/>
        </p:nvSpPr>
        <p:spPr>
          <a:xfrm>
            <a:off x="5814550" y="3601150"/>
            <a:ext cx="2738100" cy="100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DM Sans"/>
                <a:ea typeface="DM Sans"/>
                <a:cs typeface="DM Sans"/>
                <a:sym typeface="DM Sans"/>
              </a:rPr>
              <a:t>M, Recent Cal Grad</a:t>
            </a:r>
            <a:endParaRPr sz="20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Biology</a:t>
            </a:r>
            <a:endParaRPr sz="20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Conservative parents</a:t>
            </a:r>
            <a:endParaRPr sz="2000">
              <a:latin typeface="DM Sans"/>
              <a:ea typeface="DM Sans"/>
              <a:cs typeface="DM Sans"/>
              <a:sym typeface="DM Sans"/>
            </a:endParaRPr>
          </a:p>
        </p:txBody>
      </p:sp>
      <p:pic>
        <p:nvPicPr>
          <p:cNvPr id="164" name="Google Shape;164;p22"/>
          <p:cNvPicPr preferRelativeResize="0"/>
          <p:nvPr/>
        </p:nvPicPr>
        <p:blipFill>
          <a:blip r:embed="rId4">
            <a:alphaModFix/>
          </a:blip>
          <a:stretch>
            <a:fillRect/>
          </a:stretch>
        </p:blipFill>
        <p:spPr>
          <a:xfrm>
            <a:off x="4189125" y="3542826"/>
            <a:ext cx="1494098" cy="1120585"/>
          </a:xfrm>
          <a:prstGeom prst="rect">
            <a:avLst/>
          </a:prstGeom>
          <a:noFill/>
          <a:ln>
            <a:noFill/>
          </a:ln>
        </p:spPr>
      </p:pic>
      <p:sp>
        <p:nvSpPr>
          <p:cNvPr id="165" name="Google Shape;165;p22"/>
          <p:cNvSpPr/>
          <p:nvPr/>
        </p:nvSpPr>
        <p:spPr>
          <a:xfrm flipH="1">
            <a:off x="201725" y="475475"/>
            <a:ext cx="2398500" cy="4249500"/>
          </a:xfrm>
          <a:prstGeom prst="wedgeRoundRectCallout">
            <a:avLst>
              <a:gd fmla="val -67202" name="adj1"/>
              <a:gd fmla="val 23482"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2"/>
              </a:solidFill>
              <a:latin typeface="DM Sans"/>
              <a:ea typeface="DM Sans"/>
              <a:cs typeface="DM Sans"/>
              <a:sym typeface="DM Sans"/>
            </a:endParaRPr>
          </a:p>
          <a:p>
            <a:pPr indent="0" lvl="0" marL="0" rtl="0" algn="l">
              <a:lnSpc>
                <a:spcPct val="115000"/>
              </a:lnSpc>
              <a:spcBef>
                <a:spcPts val="1600"/>
              </a:spcBef>
              <a:spcAft>
                <a:spcPts val="0"/>
              </a:spcAft>
              <a:buClr>
                <a:schemeClr val="dk1"/>
              </a:buClr>
              <a:buSzPts val="1100"/>
              <a:buFont typeface="Arial"/>
              <a:buNone/>
            </a:pPr>
            <a:r>
              <a:rPr lang="en" sz="2000">
                <a:solidFill>
                  <a:schemeClr val="dk2"/>
                </a:solidFill>
                <a:latin typeface="DM Sans"/>
                <a:ea typeface="DM Sans"/>
                <a:cs typeface="DM Sans"/>
                <a:sym typeface="DM Sans"/>
              </a:rPr>
              <a:t>...whereas, where I grew up, which is in Fresno, a lot of poor people are there. And they kind of stay in this cycle of being poor, and use welfare to get by.</a:t>
            </a:r>
            <a:endParaRPr sz="2000">
              <a:solidFill>
                <a:schemeClr val="dk2"/>
              </a:solidFill>
              <a:latin typeface="DM Sans"/>
              <a:ea typeface="DM Sans"/>
              <a:cs typeface="DM Sans"/>
              <a:sym typeface="DM Sans"/>
            </a:endParaRPr>
          </a:p>
          <a:p>
            <a:pPr indent="0" lvl="0" marL="0" rtl="0" algn="l">
              <a:lnSpc>
                <a:spcPct val="115000"/>
              </a:lnSpc>
              <a:spcBef>
                <a:spcPts val="1600"/>
              </a:spcBef>
              <a:spcAft>
                <a:spcPts val="1600"/>
              </a:spcAft>
              <a:buNone/>
            </a:pPr>
            <a:r>
              <a:t/>
            </a:r>
            <a:endParaRPr sz="2000">
              <a:solidFill>
                <a:schemeClr val="dk2"/>
              </a:solidFill>
              <a:latin typeface="DM Sans"/>
              <a:ea typeface="DM Sans"/>
              <a:cs typeface="DM Sans"/>
              <a:sym typeface="DM Sans"/>
            </a:endParaRPr>
          </a:p>
        </p:txBody>
      </p:sp>
      <p:sp>
        <p:nvSpPr>
          <p:cNvPr id="166" name="Google Shape;166;p22"/>
          <p:cNvSpPr/>
          <p:nvPr/>
        </p:nvSpPr>
        <p:spPr>
          <a:xfrm>
            <a:off x="114350" y="378050"/>
            <a:ext cx="23517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Why certain beliefs?</a:t>
            </a:r>
            <a:endParaRPr b="1">
              <a:solidFill>
                <a:srgbClr val="FFFFF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23"/>
          <p:cNvPicPr preferRelativeResize="0"/>
          <p:nvPr/>
        </p:nvPicPr>
        <p:blipFill>
          <a:blip r:embed="rId3">
            <a:alphaModFix/>
          </a:blip>
          <a:stretch>
            <a:fillRect/>
          </a:stretch>
        </p:blipFill>
        <p:spPr>
          <a:xfrm>
            <a:off x="2558870" y="488850"/>
            <a:ext cx="3124343" cy="4165796"/>
          </a:xfrm>
          <a:prstGeom prst="rect">
            <a:avLst/>
          </a:prstGeom>
          <a:noFill/>
          <a:ln>
            <a:noFill/>
          </a:ln>
          <a:effectLst>
            <a:outerShdw blurRad="57150" rotWithShape="0" algn="bl" dir="5400000" dist="19050">
              <a:srgbClr val="000000">
                <a:alpha val="50000"/>
              </a:srgbClr>
            </a:outerShdw>
          </a:effectLst>
        </p:spPr>
      </p:pic>
      <p:sp>
        <p:nvSpPr>
          <p:cNvPr id="172" name="Google Shape;172;p23"/>
          <p:cNvSpPr/>
          <p:nvPr/>
        </p:nvSpPr>
        <p:spPr>
          <a:xfrm>
            <a:off x="5068808" y="852853"/>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K</a:t>
            </a:r>
            <a:endParaRPr b="1">
              <a:solidFill>
                <a:srgbClr val="FFFFFF"/>
              </a:solidFill>
            </a:endParaRPr>
          </a:p>
        </p:txBody>
      </p:sp>
      <p:sp>
        <p:nvSpPr>
          <p:cNvPr id="173" name="Google Shape;173;p23"/>
          <p:cNvSpPr/>
          <p:nvPr/>
        </p:nvSpPr>
        <p:spPr>
          <a:xfrm>
            <a:off x="356425" y="3397523"/>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txBox="1"/>
          <p:nvPr/>
        </p:nvSpPr>
        <p:spPr>
          <a:xfrm>
            <a:off x="2187650" y="3601150"/>
            <a:ext cx="2738100" cy="100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DM Sans"/>
                <a:ea typeface="DM Sans"/>
                <a:cs typeface="DM Sans"/>
                <a:sym typeface="DM Sans"/>
              </a:rPr>
              <a:t>F</a:t>
            </a:r>
            <a:r>
              <a:rPr lang="en" sz="2000">
                <a:latin typeface="DM Sans"/>
                <a:ea typeface="DM Sans"/>
                <a:cs typeface="DM Sans"/>
                <a:sym typeface="DM Sans"/>
              </a:rPr>
              <a:t>, 21, Studying CS</a:t>
            </a:r>
            <a:endParaRPr sz="20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Immigrant family</a:t>
            </a:r>
            <a:endParaRPr sz="20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Activist background</a:t>
            </a:r>
            <a:endParaRPr sz="2000">
              <a:latin typeface="DM Sans"/>
              <a:ea typeface="DM Sans"/>
              <a:cs typeface="DM Sans"/>
              <a:sym typeface="DM Sans"/>
            </a:endParaRPr>
          </a:p>
        </p:txBody>
      </p:sp>
      <p:pic>
        <p:nvPicPr>
          <p:cNvPr id="175" name="Google Shape;175;p23"/>
          <p:cNvPicPr preferRelativeResize="0"/>
          <p:nvPr/>
        </p:nvPicPr>
        <p:blipFill>
          <a:blip r:embed="rId4">
            <a:alphaModFix/>
          </a:blip>
          <a:stretch>
            <a:fillRect/>
          </a:stretch>
        </p:blipFill>
        <p:spPr>
          <a:xfrm>
            <a:off x="524600" y="3506351"/>
            <a:ext cx="1591199" cy="1193399"/>
          </a:xfrm>
          <a:prstGeom prst="rect">
            <a:avLst/>
          </a:prstGeom>
          <a:noFill/>
          <a:ln>
            <a:noFill/>
          </a:ln>
        </p:spPr>
      </p:pic>
      <p:sp>
        <p:nvSpPr>
          <p:cNvPr id="176" name="Google Shape;176;p23"/>
          <p:cNvSpPr/>
          <p:nvPr/>
        </p:nvSpPr>
        <p:spPr>
          <a:xfrm flipH="1">
            <a:off x="5862675" y="475475"/>
            <a:ext cx="3070200" cy="4546800"/>
          </a:xfrm>
          <a:prstGeom prst="wedgeRoundRectCallout">
            <a:avLst>
              <a:gd fmla="val 62818" name="adj1"/>
              <a:gd fmla="val 19192"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chemeClr val="dk2"/>
              </a:solidFill>
              <a:latin typeface="DM Sans"/>
              <a:ea typeface="DM Sans"/>
              <a:cs typeface="DM Sans"/>
              <a:sym typeface="DM Sans"/>
            </a:endParaRPr>
          </a:p>
          <a:p>
            <a:pPr indent="0" lvl="0" marL="0" rtl="0" algn="l">
              <a:lnSpc>
                <a:spcPct val="115000"/>
              </a:lnSpc>
              <a:spcBef>
                <a:spcPts val="1600"/>
              </a:spcBef>
              <a:spcAft>
                <a:spcPts val="1600"/>
              </a:spcAft>
              <a:buNone/>
            </a:pPr>
            <a:r>
              <a:rPr lang="en" sz="2000">
                <a:solidFill>
                  <a:schemeClr val="dk2"/>
                </a:solidFill>
                <a:latin typeface="DM Sans"/>
                <a:ea typeface="DM Sans"/>
                <a:cs typeface="DM Sans"/>
                <a:sym typeface="DM Sans"/>
              </a:rPr>
              <a:t>“It's called Tacoma. And it has the America's biggest detention center there. So interesting. Every, every other week, we would go to the detention center and like, talk to people there and just like provide human connection.”</a:t>
            </a:r>
            <a:endParaRPr sz="2000">
              <a:solidFill>
                <a:schemeClr val="dk2"/>
              </a:solidFill>
              <a:latin typeface="DM Sans"/>
              <a:ea typeface="DM Sans"/>
              <a:cs typeface="DM Sans"/>
              <a:sym typeface="DM Sans"/>
            </a:endParaRPr>
          </a:p>
        </p:txBody>
      </p:sp>
      <p:sp>
        <p:nvSpPr>
          <p:cNvPr id="177" name="Google Shape;177;p23"/>
          <p:cNvSpPr/>
          <p:nvPr/>
        </p:nvSpPr>
        <p:spPr>
          <a:xfrm>
            <a:off x="5814700" y="358850"/>
            <a:ext cx="23517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What impacted you?</a:t>
            </a:r>
            <a:endParaRPr b="1">
              <a:solidFill>
                <a:srgbClr val="FFFFFF"/>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4"/>
          <p:cNvSpPr/>
          <p:nvPr/>
        </p:nvSpPr>
        <p:spPr>
          <a:xfrm>
            <a:off x="2149825" y="1866148"/>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txBox="1"/>
          <p:nvPr/>
        </p:nvSpPr>
        <p:spPr>
          <a:xfrm>
            <a:off x="2425000" y="2069787"/>
            <a:ext cx="4294200" cy="10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DM Sans"/>
                <a:ea typeface="DM Sans"/>
                <a:cs typeface="DM Sans"/>
                <a:sym typeface="DM Sans"/>
              </a:rPr>
              <a:t>Empathy Maps</a:t>
            </a:r>
            <a:endParaRPr sz="2000">
              <a:latin typeface="DM Sans"/>
              <a:ea typeface="DM Sans"/>
              <a:cs typeface="DM Sans"/>
              <a:sym typeface="DM Sans"/>
            </a:endParaRPr>
          </a:p>
          <a:p>
            <a:pPr indent="0" lvl="0" marL="0" rtl="0" algn="ctr">
              <a:spcBef>
                <a:spcPts val="0"/>
              </a:spcBef>
              <a:spcAft>
                <a:spcPts val="0"/>
              </a:spcAft>
              <a:buNone/>
            </a:pPr>
            <a:r>
              <a:rPr lang="en" sz="2000">
                <a:latin typeface="DM Sans"/>
                <a:ea typeface="DM Sans"/>
                <a:cs typeface="DM Sans"/>
                <a:sym typeface="DM Sans"/>
              </a:rPr>
              <a:t>(with highlights)</a:t>
            </a:r>
            <a:endParaRPr sz="200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5"/>
          <p:cNvPicPr preferRelativeResize="0"/>
          <p:nvPr/>
        </p:nvPicPr>
        <p:blipFill>
          <a:blip r:embed="rId3">
            <a:alphaModFix/>
          </a:blip>
          <a:stretch>
            <a:fillRect/>
          </a:stretch>
        </p:blipFill>
        <p:spPr>
          <a:xfrm>
            <a:off x="1142991" y="0"/>
            <a:ext cx="6858020" cy="5143500"/>
          </a:xfrm>
          <a:prstGeom prst="rect">
            <a:avLst/>
          </a:prstGeom>
          <a:noFill/>
          <a:ln>
            <a:noFill/>
          </a:ln>
        </p:spPr>
      </p:pic>
      <p:sp>
        <p:nvSpPr>
          <p:cNvPr id="189" name="Google Shape;189;p25"/>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I</a:t>
            </a:r>
            <a:endParaRPr b="1">
              <a:solidFill>
                <a:srgbClr val="FFFFFF"/>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6"/>
          <p:cNvPicPr preferRelativeResize="0"/>
          <p:nvPr/>
        </p:nvPicPr>
        <p:blipFill>
          <a:blip r:embed="rId3">
            <a:alphaModFix amt="50000"/>
          </a:blip>
          <a:stretch>
            <a:fillRect/>
          </a:stretch>
        </p:blipFill>
        <p:spPr>
          <a:xfrm>
            <a:off x="1142991" y="0"/>
            <a:ext cx="6858020" cy="5143500"/>
          </a:xfrm>
          <a:prstGeom prst="rect">
            <a:avLst/>
          </a:prstGeom>
          <a:noFill/>
          <a:ln>
            <a:noFill/>
          </a:ln>
        </p:spPr>
      </p:pic>
      <p:sp>
        <p:nvSpPr>
          <p:cNvPr id="195" name="Google Shape;195;p26"/>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I</a:t>
            </a:r>
            <a:endParaRPr b="1">
              <a:solidFill>
                <a:srgbClr val="FFFFFF"/>
              </a:solidFill>
              <a:latin typeface="DM Sans"/>
              <a:ea typeface="DM Sans"/>
              <a:cs typeface="DM Sans"/>
              <a:sym typeface="DM Sans"/>
            </a:endParaRPr>
          </a:p>
        </p:txBody>
      </p:sp>
      <p:sp>
        <p:nvSpPr>
          <p:cNvPr id="196" name="Google Shape;196;p26"/>
          <p:cNvSpPr/>
          <p:nvPr/>
        </p:nvSpPr>
        <p:spPr>
          <a:xfrm>
            <a:off x="3252700" y="1832650"/>
            <a:ext cx="1266600" cy="949800"/>
          </a:xfrm>
          <a:prstGeom prst="rect">
            <a:avLst/>
          </a:prstGeom>
          <a:noFill/>
          <a:ln cap="flat" cmpd="sng" w="19050">
            <a:solidFill>
              <a:srgbClr val="54D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6"/>
          <p:cNvPicPr preferRelativeResize="0"/>
          <p:nvPr/>
        </p:nvPicPr>
        <p:blipFill rotWithShape="1">
          <a:blip r:embed="rId3">
            <a:alphaModFix/>
          </a:blip>
          <a:srcRect b="46625" l="32736" r="51173" t="35839"/>
          <a:stretch/>
        </p:blipFill>
        <p:spPr>
          <a:xfrm>
            <a:off x="452225" y="1141775"/>
            <a:ext cx="2571448" cy="2101924"/>
          </a:xfrm>
          <a:prstGeom prst="rect">
            <a:avLst/>
          </a:prstGeom>
          <a:noFill/>
          <a:ln>
            <a:noFill/>
          </a:ln>
        </p:spPr>
      </p:pic>
      <p:sp>
        <p:nvSpPr>
          <p:cNvPr id="198" name="Google Shape;198;p26"/>
          <p:cNvSpPr/>
          <p:nvPr/>
        </p:nvSpPr>
        <p:spPr>
          <a:xfrm>
            <a:off x="5939275" y="2782450"/>
            <a:ext cx="940200" cy="633300"/>
          </a:xfrm>
          <a:prstGeom prst="rect">
            <a:avLst/>
          </a:prstGeom>
          <a:noFill/>
          <a:ln cap="flat" cmpd="sng" w="19050">
            <a:solidFill>
              <a:srgbClr val="54D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6"/>
          <p:cNvPicPr preferRelativeResize="0"/>
          <p:nvPr/>
        </p:nvPicPr>
        <p:blipFill rotWithShape="1">
          <a:blip r:embed="rId3">
            <a:alphaModFix/>
          </a:blip>
          <a:srcRect b="31576" l="69415" r="14494" t="50888"/>
          <a:stretch/>
        </p:blipFill>
        <p:spPr>
          <a:xfrm>
            <a:off x="6447825" y="469825"/>
            <a:ext cx="2571448" cy="2101924"/>
          </a:xfrm>
          <a:prstGeom prst="rect">
            <a:avLst/>
          </a:prstGeom>
          <a:noFill/>
          <a:ln>
            <a:noFill/>
          </a:ln>
        </p:spPr>
      </p:pic>
      <p:sp>
        <p:nvSpPr>
          <p:cNvPr id="200" name="Google Shape;200;p26"/>
          <p:cNvSpPr/>
          <p:nvPr/>
        </p:nvSpPr>
        <p:spPr>
          <a:xfrm>
            <a:off x="2821075" y="3553975"/>
            <a:ext cx="23517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Twitter for news</a:t>
            </a:r>
            <a:endParaRPr b="1">
              <a:solidFill>
                <a:srgbClr val="FFFFFF"/>
              </a:solidFill>
              <a:latin typeface="DM Sans"/>
              <a:ea typeface="DM Sans"/>
              <a:cs typeface="DM Sans"/>
              <a:sym typeface="DM Sans"/>
            </a:endParaRPr>
          </a:p>
        </p:txBody>
      </p:sp>
      <p:sp>
        <p:nvSpPr>
          <p:cNvPr id="201" name="Google Shape;201;p26"/>
          <p:cNvSpPr/>
          <p:nvPr/>
        </p:nvSpPr>
        <p:spPr>
          <a:xfrm>
            <a:off x="2821075" y="3966550"/>
            <a:ext cx="23517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Self interested voting</a:t>
            </a:r>
            <a:endParaRPr b="1">
              <a:solidFill>
                <a:srgbClr val="FFFFFF"/>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27"/>
          <p:cNvPicPr preferRelativeResize="0"/>
          <p:nvPr/>
        </p:nvPicPr>
        <p:blipFill>
          <a:blip r:embed="rId3">
            <a:alphaModFix/>
          </a:blip>
          <a:stretch>
            <a:fillRect/>
          </a:stretch>
        </p:blipFill>
        <p:spPr>
          <a:xfrm>
            <a:off x="1142989" y="0"/>
            <a:ext cx="6858025" cy="5143500"/>
          </a:xfrm>
          <a:prstGeom prst="rect">
            <a:avLst/>
          </a:prstGeom>
          <a:noFill/>
          <a:ln>
            <a:noFill/>
          </a:ln>
        </p:spPr>
      </p:pic>
      <p:sp>
        <p:nvSpPr>
          <p:cNvPr id="207" name="Google Shape;207;p27"/>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S</a:t>
            </a:r>
            <a:endParaRPr b="1">
              <a:solidFill>
                <a:srgbClr val="FFFFFF"/>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28"/>
          <p:cNvPicPr preferRelativeResize="0"/>
          <p:nvPr/>
        </p:nvPicPr>
        <p:blipFill>
          <a:blip r:embed="rId3">
            <a:alphaModFix amt="47000"/>
          </a:blip>
          <a:stretch>
            <a:fillRect/>
          </a:stretch>
        </p:blipFill>
        <p:spPr>
          <a:xfrm>
            <a:off x="1142989" y="0"/>
            <a:ext cx="6858025" cy="5143500"/>
          </a:xfrm>
          <a:prstGeom prst="rect">
            <a:avLst/>
          </a:prstGeom>
          <a:noFill/>
          <a:ln>
            <a:noFill/>
          </a:ln>
        </p:spPr>
      </p:pic>
      <p:sp>
        <p:nvSpPr>
          <p:cNvPr id="213" name="Google Shape;213;p28"/>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S</a:t>
            </a:r>
            <a:endParaRPr b="1">
              <a:solidFill>
                <a:srgbClr val="FFFFFF"/>
              </a:solidFill>
              <a:latin typeface="DM Sans"/>
              <a:ea typeface="DM Sans"/>
              <a:cs typeface="DM Sans"/>
              <a:sym typeface="DM Sans"/>
            </a:endParaRPr>
          </a:p>
        </p:txBody>
      </p:sp>
      <p:pic>
        <p:nvPicPr>
          <p:cNvPr id="214" name="Google Shape;214;p28"/>
          <p:cNvPicPr preferRelativeResize="0"/>
          <p:nvPr/>
        </p:nvPicPr>
        <p:blipFill rotWithShape="1">
          <a:blip r:embed="rId3">
            <a:alphaModFix/>
          </a:blip>
          <a:srcRect b="46187" l="46103" r="47412" t="29474"/>
          <a:stretch/>
        </p:blipFill>
        <p:spPr>
          <a:xfrm>
            <a:off x="1400874" y="156200"/>
            <a:ext cx="1631124" cy="4592049"/>
          </a:xfrm>
          <a:prstGeom prst="rect">
            <a:avLst/>
          </a:prstGeom>
          <a:noFill/>
          <a:ln>
            <a:noFill/>
          </a:ln>
        </p:spPr>
      </p:pic>
      <p:sp>
        <p:nvSpPr>
          <p:cNvPr id="215" name="Google Shape;215;p28"/>
          <p:cNvSpPr/>
          <p:nvPr/>
        </p:nvSpPr>
        <p:spPr>
          <a:xfrm>
            <a:off x="4375200" y="1654525"/>
            <a:ext cx="393600" cy="1156800"/>
          </a:xfrm>
          <a:prstGeom prst="rect">
            <a:avLst/>
          </a:prstGeom>
          <a:noFill/>
          <a:ln cap="flat" cmpd="sng" w="19050">
            <a:solidFill>
              <a:srgbClr val="54D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4984250" y="4157250"/>
            <a:ext cx="2484900" cy="5910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Difficulty/reward with engaging the other side</a:t>
            </a:r>
            <a:endParaRPr b="1">
              <a:solidFill>
                <a:srgbClr val="FFFFFF"/>
              </a:solidFill>
              <a:latin typeface="DM Sans"/>
              <a:ea typeface="DM Sans"/>
              <a:cs typeface="DM Sans"/>
              <a:sym typeface="DM Sans"/>
            </a:endParaRPr>
          </a:p>
        </p:txBody>
      </p:sp>
      <p:sp>
        <p:nvSpPr>
          <p:cNvPr id="217" name="Google Shape;217;p28"/>
          <p:cNvSpPr/>
          <p:nvPr/>
        </p:nvSpPr>
        <p:spPr>
          <a:xfrm>
            <a:off x="3630375" y="3650075"/>
            <a:ext cx="1224900" cy="453600"/>
          </a:xfrm>
          <a:prstGeom prst="rect">
            <a:avLst/>
          </a:prstGeom>
          <a:noFill/>
          <a:ln cap="flat" cmpd="sng" w="19050">
            <a:solidFill>
              <a:srgbClr val="54D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8"/>
          <p:cNvPicPr preferRelativeResize="0"/>
          <p:nvPr/>
        </p:nvPicPr>
        <p:blipFill rotWithShape="1">
          <a:blip r:embed="rId3">
            <a:alphaModFix/>
          </a:blip>
          <a:srcRect b="19768" l="36322" r="46150" t="71069"/>
          <a:stretch/>
        </p:blipFill>
        <p:spPr>
          <a:xfrm>
            <a:off x="4314350" y="204725"/>
            <a:ext cx="3295498" cy="1291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29"/>
          <p:cNvPicPr preferRelativeResize="0"/>
          <p:nvPr/>
        </p:nvPicPr>
        <p:blipFill>
          <a:blip r:embed="rId3">
            <a:alphaModFix/>
          </a:blip>
          <a:stretch>
            <a:fillRect/>
          </a:stretch>
        </p:blipFill>
        <p:spPr>
          <a:xfrm>
            <a:off x="1143000" y="0"/>
            <a:ext cx="6857999" cy="5143500"/>
          </a:xfrm>
          <a:prstGeom prst="rect">
            <a:avLst/>
          </a:prstGeom>
          <a:noFill/>
          <a:ln>
            <a:noFill/>
          </a:ln>
        </p:spPr>
      </p:pic>
      <p:sp>
        <p:nvSpPr>
          <p:cNvPr id="224" name="Google Shape;224;p29"/>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K</a:t>
            </a:r>
            <a:endParaRPr b="1">
              <a:solidFill>
                <a:srgbClr val="FFFFFF"/>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30"/>
          <p:cNvPicPr preferRelativeResize="0"/>
          <p:nvPr/>
        </p:nvPicPr>
        <p:blipFill>
          <a:blip r:embed="rId3">
            <a:alphaModFix amt="50000"/>
          </a:blip>
          <a:stretch>
            <a:fillRect/>
          </a:stretch>
        </p:blipFill>
        <p:spPr>
          <a:xfrm>
            <a:off x="1143000" y="0"/>
            <a:ext cx="6857999" cy="5143500"/>
          </a:xfrm>
          <a:prstGeom prst="rect">
            <a:avLst/>
          </a:prstGeom>
          <a:noFill/>
          <a:ln>
            <a:noFill/>
          </a:ln>
        </p:spPr>
      </p:pic>
      <p:sp>
        <p:nvSpPr>
          <p:cNvPr id="230" name="Google Shape;230;p30"/>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K</a:t>
            </a:r>
            <a:endParaRPr b="1">
              <a:solidFill>
                <a:srgbClr val="FFFFFF"/>
              </a:solidFill>
              <a:latin typeface="DM Sans"/>
              <a:ea typeface="DM Sans"/>
              <a:cs typeface="DM Sans"/>
              <a:sym typeface="DM Sans"/>
            </a:endParaRPr>
          </a:p>
        </p:txBody>
      </p:sp>
      <p:sp>
        <p:nvSpPr>
          <p:cNvPr id="231" name="Google Shape;231;p30"/>
          <p:cNvSpPr/>
          <p:nvPr/>
        </p:nvSpPr>
        <p:spPr>
          <a:xfrm>
            <a:off x="6102375" y="3377825"/>
            <a:ext cx="633300" cy="575400"/>
          </a:xfrm>
          <a:prstGeom prst="rect">
            <a:avLst/>
          </a:prstGeom>
          <a:noFill/>
          <a:ln cap="flat" cmpd="sng" w="19050">
            <a:solidFill>
              <a:srgbClr val="54DB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0"/>
          <p:cNvPicPr preferRelativeResize="0"/>
          <p:nvPr/>
        </p:nvPicPr>
        <p:blipFill rotWithShape="1">
          <a:blip r:embed="rId3">
            <a:alphaModFix/>
          </a:blip>
          <a:srcRect b="24631" l="72315" r="18450" t="65675"/>
          <a:stretch/>
        </p:blipFill>
        <p:spPr>
          <a:xfrm>
            <a:off x="6524526" y="1352898"/>
            <a:ext cx="2352374" cy="1851852"/>
          </a:xfrm>
          <a:prstGeom prst="rect">
            <a:avLst/>
          </a:prstGeom>
          <a:noFill/>
          <a:ln>
            <a:noFill/>
          </a:ln>
        </p:spPr>
      </p:pic>
      <p:sp>
        <p:nvSpPr>
          <p:cNvPr id="233" name="Google Shape;233;p30"/>
          <p:cNvSpPr/>
          <p:nvPr/>
        </p:nvSpPr>
        <p:spPr>
          <a:xfrm>
            <a:off x="3080150" y="3119525"/>
            <a:ext cx="23517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Engagement over news</a:t>
            </a:r>
            <a:endParaRPr b="1">
              <a:solidFill>
                <a:srgbClr val="FFFFFF"/>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31"/>
          <p:cNvPicPr preferRelativeResize="0"/>
          <p:nvPr/>
        </p:nvPicPr>
        <p:blipFill>
          <a:blip r:embed="rId3">
            <a:alphaModFix/>
          </a:blip>
          <a:stretch>
            <a:fillRect/>
          </a:stretch>
        </p:blipFill>
        <p:spPr>
          <a:xfrm>
            <a:off x="2261925" y="0"/>
            <a:ext cx="9132520" cy="5143501"/>
          </a:xfrm>
          <a:prstGeom prst="rect">
            <a:avLst/>
          </a:prstGeom>
          <a:noFill/>
          <a:ln>
            <a:noFill/>
          </a:ln>
        </p:spPr>
      </p:pic>
      <p:sp>
        <p:nvSpPr>
          <p:cNvPr id="239" name="Google Shape;239;p31"/>
          <p:cNvSpPr txBox="1"/>
          <p:nvPr/>
        </p:nvSpPr>
        <p:spPr>
          <a:xfrm>
            <a:off x="250075" y="250075"/>
            <a:ext cx="2209200" cy="25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DM Sans"/>
                <a:ea typeface="DM Sans"/>
                <a:cs typeface="DM Sans"/>
                <a:sym typeface="DM Sans"/>
              </a:rPr>
              <a:t>Insights, Needs, Further Questions</a:t>
            </a:r>
            <a:endParaRPr sz="28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(less trees were harmed in this exercise)</a:t>
            </a:r>
            <a:endParaRPr sz="12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4">
            <a:alphaModFix/>
          </a:blip>
          <a:srcRect b="54090" l="29932" r="31475" t="17622"/>
          <a:stretch/>
        </p:blipFill>
        <p:spPr>
          <a:xfrm>
            <a:off x="6284671" y="532509"/>
            <a:ext cx="1242900" cy="1214400"/>
          </a:xfrm>
          <a:prstGeom prst="ellipse">
            <a:avLst/>
          </a:prstGeom>
          <a:noFill/>
          <a:ln>
            <a:noFill/>
          </a:ln>
          <a:effectLst>
            <a:outerShdw blurRad="57150" rotWithShape="0" algn="bl" dir="5400000" dist="19050">
              <a:srgbClr val="000000">
                <a:alpha val="50000"/>
              </a:srgbClr>
            </a:outerShdw>
          </a:effectLst>
        </p:spPr>
      </p:pic>
      <p:pic>
        <p:nvPicPr>
          <p:cNvPr id="64" name="Google Shape;64;p14"/>
          <p:cNvPicPr preferRelativeResize="0"/>
          <p:nvPr/>
        </p:nvPicPr>
        <p:blipFill rotWithShape="1">
          <a:blip r:embed="rId5">
            <a:alphaModFix/>
          </a:blip>
          <a:srcRect b="29347" l="28794" r="37124" t="25202"/>
          <a:stretch/>
        </p:blipFill>
        <p:spPr>
          <a:xfrm>
            <a:off x="3950550" y="518282"/>
            <a:ext cx="1242900" cy="1242900"/>
          </a:xfrm>
          <a:prstGeom prst="ellipse">
            <a:avLst/>
          </a:prstGeom>
          <a:noFill/>
          <a:ln>
            <a:noFill/>
          </a:ln>
          <a:effectLst>
            <a:outerShdw blurRad="57150" rotWithShape="0" algn="bl" dir="5400000" dist="19050">
              <a:srgbClr val="000000">
                <a:alpha val="50000"/>
              </a:srgbClr>
            </a:outerShdw>
          </a:effectLst>
        </p:spPr>
      </p:pic>
      <p:pic>
        <p:nvPicPr>
          <p:cNvPr id="65" name="Google Shape;65;p14"/>
          <p:cNvPicPr preferRelativeResize="0"/>
          <p:nvPr/>
        </p:nvPicPr>
        <p:blipFill rotWithShape="1">
          <a:blip r:embed="rId6">
            <a:alphaModFix/>
          </a:blip>
          <a:srcRect b="10138" l="30342" r="791" t="224"/>
          <a:stretch/>
        </p:blipFill>
        <p:spPr>
          <a:xfrm>
            <a:off x="1616418" y="532524"/>
            <a:ext cx="1242900" cy="1214400"/>
          </a:xfrm>
          <a:prstGeom prst="ellipse">
            <a:avLst/>
          </a:prstGeom>
          <a:noFill/>
          <a:ln>
            <a:noFill/>
          </a:ln>
          <a:effectLst>
            <a:outerShdw blurRad="57150" rotWithShape="0" algn="bl" dir="5400000" dist="19050">
              <a:srgbClr val="000000">
                <a:alpha val="50000"/>
              </a:srgbClr>
            </a:outerShdw>
          </a:effectLst>
        </p:spPr>
      </p:pic>
      <p:sp>
        <p:nvSpPr>
          <p:cNvPr id="66" name="Google Shape;66;p14"/>
          <p:cNvSpPr txBox="1"/>
          <p:nvPr>
            <p:ph idx="4294967295" type="ctrTitle"/>
          </p:nvPr>
        </p:nvSpPr>
        <p:spPr>
          <a:xfrm>
            <a:off x="1616425" y="1818676"/>
            <a:ext cx="12429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Garrick</a:t>
            </a:r>
            <a:endParaRPr b="1" sz="2000">
              <a:solidFill>
                <a:srgbClr val="000000"/>
              </a:solidFill>
              <a:latin typeface="DM Sans"/>
              <a:ea typeface="DM Sans"/>
              <a:cs typeface="DM Sans"/>
              <a:sym typeface="DM Sans"/>
            </a:endParaRPr>
          </a:p>
        </p:txBody>
      </p:sp>
      <p:sp>
        <p:nvSpPr>
          <p:cNvPr id="67" name="Google Shape;67;p14"/>
          <p:cNvSpPr txBox="1"/>
          <p:nvPr>
            <p:ph idx="4294967295" type="ctrTitle"/>
          </p:nvPr>
        </p:nvSpPr>
        <p:spPr>
          <a:xfrm>
            <a:off x="4031250" y="1818677"/>
            <a:ext cx="10815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Gen</a:t>
            </a:r>
            <a:endParaRPr b="1" sz="2000">
              <a:solidFill>
                <a:srgbClr val="000000"/>
              </a:solidFill>
              <a:latin typeface="DM Sans"/>
              <a:ea typeface="DM Sans"/>
              <a:cs typeface="DM Sans"/>
              <a:sym typeface="DM Sans"/>
            </a:endParaRPr>
          </a:p>
        </p:txBody>
      </p:sp>
      <p:sp>
        <p:nvSpPr>
          <p:cNvPr id="68" name="Google Shape;68;p14"/>
          <p:cNvSpPr txBox="1"/>
          <p:nvPr>
            <p:ph idx="4294967295" type="ctrTitle"/>
          </p:nvPr>
        </p:nvSpPr>
        <p:spPr>
          <a:xfrm>
            <a:off x="6365375" y="1818677"/>
            <a:ext cx="10815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Grace</a:t>
            </a:r>
            <a:endParaRPr b="1" sz="2000">
              <a:solidFill>
                <a:srgbClr val="000000"/>
              </a:solidFill>
              <a:latin typeface="DM Sans"/>
              <a:ea typeface="DM Sans"/>
              <a:cs typeface="DM Sans"/>
              <a:sym typeface="DM Sans"/>
            </a:endParaRPr>
          </a:p>
        </p:txBody>
      </p:sp>
      <p:sp>
        <p:nvSpPr>
          <p:cNvPr id="69" name="Google Shape;69;p14"/>
          <p:cNvSpPr/>
          <p:nvPr/>
        </p:nvSpPr>
        <p:spPr>
          <a:xfrm>
            <a:off x="2149825" y="3195973"/>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2425000" y="3399612"/>
            <a:ext cx="4294200" cy="10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DM Sans"/>
                <a:ea typeface="DM Sans"/>
                <a:cs typeface="DM Sans"/>
                <a:sym typeface="DM Sans"/>
              </a:rPr>
              <a:t>We are looking to solve problems in the</a:t>
            </a:r>
            <a:r>
              <a:rPr lang="en" sz="2000">
                <a:latin typeface="DM Sans"/>
                <a:ea typeface="DM Sans"/>
                <a:cs typeface="DM Sans"/>
                <a:sym typeface="DM Sans"/>
              </a:rPr>
              <a:t> digital democracy space (news consumption or discussion).</a:t>
            </a:r>
            <a:endParaRPr sz="2000">
              <a:latin typeface="DM Sans"/>
              <a:ea typeface="DM Sans"/>
              <a:cs typeface="DM Sans"/>
              <a:sym typeface="DM Sans"/>
            </a:endParaRPr>
          </a:p>
        </p:txBody>
      </p:sp>
      <p:sp>
        <p:nvSpPr>
          <p:cNvPr id="71" name="Google Shape;71;p14"/>
          <p:cNvSpPr/>
          <p:nvPr/>
        </p:nvSpPr>
        <p:spPr>
          <a:xfrm>
            <a:off x="1846360" y="3066150"/>
            <a:ext cx="9414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Mission</a:t>
            </a:r>
            <a:endParaRPr b="1">
              <a:solidFill>
                <a:srgbClr val="FFFFFF"/>
              </a:solidFill>
              <a:latin typeface="DM Sans"/>
              <a:ea typeface="DM Sans"/>
              <a:cs typeface="DM Sans"/>
              <a:sym typeface="DM Sans"/>
            </a:endParaRPr>
          </a:p>
        </p:txBody>
      </p:sp>
      <p:sp>
        <p:nvSpPr>
          <p:cNvPr id="72" name="Google Shape;72;p14"/>
          <p:cNvSpPr txBox="1"/>
          <p:nvPr>
            <p:ph idx="4294967295" type="ctrTitle"/>
          </p:nvPr>
        </p:nvSpPr>
        <p:spPr>
          <a:xfrm>
            <a:off x="1369100" y="2149175"/>
            <a:ext cx="1737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Coterm, CompSci</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will graduate soon</a:t>
            </a:r>
            <a:endParaRPr i="1" sz="1400">
              <a:solidFill>
                <a:srgbClr val="000000"/>
              </a:solidFill>
              <a:latin typeface="DM Sans"/>
              <a:ea typeface="DM Sans"/>
              <a:cs typeface="DM Sans"/>
              <a:sym typeface="DM Sans"/>
            </a:endParaRPr>
          </a:p>
        </p:txBody>
      </p:sp>
      <p:sp>
        <p:nvSpPr>
          <p:cNvPr id="73" name="Google Shape;73;p14"/>
          <p:cNvSpPr txBox="1"/>
          <p:nvPr>
            <p:ph idx="4294967295" type="ctrTitle"/>
          </p:nvPr>
        </p:nvSpPr>
        <p:spPr>
          <a:xfrm>
            <a:off x="3547050" y="2166725"/>
            <a:ext cx="21630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Senior, SymSys</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f</a:t>
            </a:r>
            <a:r>
              <a:rPr i="1" lang="en" sz="1400">
                <a:solidFill>
                  <a:srgbClr val="000000"/>
                </a:solidFill>
                <a:latin typeface="DM Sans"/>
                <a:ea typeface="DM Sans"/>
                <a:cs typeface="DM Sans"/>
                <a:sym typeface="DM Sans"/>
              </a:rPr>
              <a:t>unnier in person</a:t>
            </a:r>
            <a:endParaRPr i="1" sz="1400">
              <a:solidFill>
                <a:srgbClr val="000000"/>
              </a:solidFill>
              <a:latin typeface="DM Sans"/>
              <a:ea typeface="DM Sans"/>
              <a:cs typeface="DM Sans"/>
              <a:sym typeface="DM Sans"/>
            </a:endParaRPr>
          </a:p>
        </p:txBody>
      </p:sp>
      <p:sp>
        <p:nvSpPr>
          <p:cNvPr id="74" name="Google Shape;74;p14"/>
          <p:cNvSpPr txBox="1"/>
          <p:nvPr>
            <p:ph idx="4294967295" type="ctrTitle"/>
          </p:nvPr>
        </p:nvSpPr>
        <p:spPr>
          <a:xfrm>
            <a:off x="5889550" y="2159600"/>
            <a:ext cx="20331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Senior, </a:t>
            </a:r>
            <a:r>
              <a:rPr lang="en" sz="1400">
                <a:solidFill>
                  <a:srgbClr val="000000"/>
                </a:solidFill>
                <a:latin typeface="DM Sans"/>
                <a:ea typeface="DM Sans"/>
                <a:cs typeface="DM Sans"/>
                <a:sym typeface="DM Sans"/>
              </a:rPr>
              <a:t>Econ</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still plays tetris</a:t>
            </a:r>
            <a:endParaRPr i="1" sz="1400">
              <a:solidFill>
                <a:srgbClr val="000000"/>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2"/>
          <p:cNvPicPr preferRelativeResize="0"/>
          <p:nvPr/>
        </p:nvPicPr>
        <p:blipFill>
          <a:blip r:embed="rId3">
            <a:alphaModFix/>
          </a:blip>
          <a:stretch>
            <a:fillRect/>
          </a:stretch>
        </p:blipFill>
        <p:spPr>
          <a:xfrm>
            <a:off x="406225" y="367925"/>
            <a:ext cx="8331553" cy="4407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33"/>
          <p:cNvPicPr preferRelativeResize="0"/>
          <p:nvPr/>
        </p:nvPicPr>
        <p:blipFill>
          <a:blip r:embed="rId3">
            <a:alphaModFix/>
          </a:blip>
          <a:stretch>
            <a:fillRect/>
          </a:stretch>
        </p:blipFill>
        <p:spPr>
          <a:xfrm>
            <a:off x="462248" y="342303"/>
            <a:ext cx="8219503" cy="206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34"/>
          <p:cNvPicPr preferRelativeResize="0"/>
          <p:nvPr/>
        </p:nvPicPr>
        <p:blipFill>
          <a:blip r:embed="rId3">
            <a:alphaModFix/>
          </a:blip>
          <a:stretch>
            <a:fillRect/>
          </a:stretch>
        </p:blipFill>
        <p:spPr>
          <a:xfrm>
            <a:off x="497904" y="307089"/>
            <a:ext cx="8326999" cy="4573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p:nvPr/>
        </p:nvSpPr>
        <p:spPr>
          <a:xfrm>
            <a:off x="130925" y="468963"/>
            <a:ext cx="4191000" cy="809700"/>
          </a:xfrm>
          <a:prstGeom prst="wedgeRoundRectCallout">
            <a:avLst>
              <a:gd fmla="val 59660" name="adj1"/>
              <a:gd fmla="val 52360"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2"/>
                </a:solidFill>
                <a:latin typeface="DM Sans"/>
                <a:ea typeface="DM Sans"/>
                <a:cs typeface="DM Sans"/>
                <a:sym typeface="DM Sans"/>
              </a:rPr>
              <a:t>“Twitter has a lot of noise.”</a:t>
            </a:r>
            <a:endParaRPr sz="2000">
              <a:latin typeface="DM Sans"/>
              <a:ea typeface="DM Sans"/>
              <a:cs typeface="DM Sans"/>
              <a:sym typeface="DM Sans"/>
            </a:endParaRPr>
          </a:p>
        </p:txBody>
      </p:sp>
      <p:sp>
        <p:nvSpPr>
          <p:cNvPr id="260" name="Google Shape;260;p35"/>
          <p:cNvSpPr/>
          <p:nvPr/>
        </p:nvSpPr>
        <p:spPr>
          <a:xfrm>
            <a:off x="4893475" y="1147200"/>
            <a:ext cx="4036200" cy="32649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latin typeface="DM Sans"/>
                <a:ea typeface="DM Sans"/>
                <a:cs typeface="DM Sans"/>
                <a:sym typeface="DM Sans"/>
              </a:rPr>
              <a:t>F</a:t>
            </a:r>
            <a:r>
              <a:rPr lang="en" sz="2000">
                <a:latin typeface="DM Sans"/>
                <a:ea typeface="DM Sans"/>
                <a:cs typeface="DM Sans"/>
                <a:sym typeface="DM Sans"/>
              </a:rPr>
              <a:t>olks use social platforms not necessarily intended for news </a:t>
            </a:r>
            <a:r>
              <a:rPr i="1" lang="en" sz="2000">
                <a:latin typeface="DM Sans"/>
                <a:ea typeface="DM Sans"/>
                <a:cs typeface="DM Sans"/>
                <a:sym typeface="DM Sans"/>
              </a:rPr>
              <a:t>to read the news</a:t>
            </a:r>
            <a:r>
              <a:rPr lang="en" sz="2000">
                <a:latin typeface="DM Sans"/>
                <a:ea typeface="DM Sans"/>
                <a:cs typeface="DM Sans"/>
                <a:sym typeface="DM Sans"/>
              </a:rPr>
              <a:t>. They work around this!</a:t>
            </a:r>
            <a:br>
              <a:rPr lang="en" sz="2000">
                <a:latin typeface="DM Sans"/>
                <a:ea typeface="DM Sans"/>
                <a:cs typeface="DM Sans"/>
                <a:sym typeface="DM Sans"/>
              </a:rPr>
            </a:br>
            <a:br>
              <a:rPr lang="en" sz="2000">
                <a:latin typeface="DM Sans"/>
                <a:ea typeface="DM Sans"/>
                <a:cs typeface="DM Sans"/>
                <a:sym typeface="DM Sans"/>
              </a:rPr>
            </a:br>
            <a:r>
              <a:rPr lang="en" sz="2000">
                <a:latin typeface="DM Sans"/>
                <a:ea typeface="DM Sans"/>
                <a:cs typeface="DM Sans"/>
                <a:sym typeface="DM Sans"/>
              </a:rPr>
              <a:t>Need: Methods of instilling trust (and care about trust) in disseminated news</a:t>
            </a:r>
            <a:endParaRPr sz="2000">
              <a:latin typeface="DM Sans"/>
              <a:ea typeface="DM Sans"/>
              <a:cs typeface="DM Sans"/>
              <a:sym typeface="DM Sans"/>
            </a:endParaRPr>
          </a:p>
        </p:txBody>
      </p:sp>
      <p:sp>
        <p:nvSpPr>
          <p:cNvPr id="261" name="Google Shape;261;p35"/>
          <p:cNvSpPr/>
          <p:nvPr/>
        </p:nvSpPr>
        <p:spPr>
          <a:xfrm>
            <a:off x="6839900" y="675000"/>
            <a:ext cx="2143200" cy="6180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DM Sans"/>
                <a:ea typeface="DM Sans"/>
                <a:cs typeface="DM Sans"/>
                <a:sym typeface="DM Sans"/>
              </a:rPr>
              <a:t>Insight #1</a:t>
            </a:r>
            <a:endParaRPr b="1" sz="2000">
              <a:solidFill>
                <a:srgbClr val="FFFFFF"/>
              </a:solidFill>
              <a:latin typeface="DM Sans"/>
              <a:ea typeface="DM Sans"/>
              <a:cs typeface="DM Sans"/>
              <a:sym typeface="DM Sans"/>
            </a:endParaRPr>
          </a:p>
        </p:txBody>
      </p:sp>
      <p:sp>
        <p:nvSpPr>
          <p:cNvPr id="262" name="Google Shape;262;p35"/>
          <p:cNvSpPr/>
          <p:nvPr/>
        </p:nvSpPr>
        <p:spPr>
          <a:xfrm>
            <a:off x="130925" y="1438938"/>
            <a:ext cx="4191000" cy="1500000"/>
          </a:xfrm>
          <a:prstGeom prst="wedgeRoundRectCallout">
            <a:avLst>
              <a:gd fmla="val 61649" name="adj1"/>
              <a:gd fmla="val -38236"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2"/>
                </a:solidFill>
                <a:latin typeface="DM Sans"/>
                <a:ea typeface="DM Sans"/>
                <a:cs typeface="DM Sans"/>
                <a:sym typeface="DM Sans"/>
              </a:rPr>
              <a:t>“Yeah, it’s probably the wrong [platform], but this morning I read Twitter.”</a:t>
            </a:r>
            <a:endParaRPr sz="2000">
              <a:solidFill>
                <a:schemeClr val="dk2"/>
              </a:solidFill>
              <a:latin typeface="DM Sans"/>
              <a:ea typeface="DM Sans"/>
              <a:cs typeface="DM Sans"/>
              <a:sym typeface="DM Sans"/>
            </a:endParaRPr>
          </a:p>
        </p:txBody>
      </p:sp>
      <p:sp>
        <p:nvSpPr>
          <p:cNvPr id="263" name="Google Shape;263;p35"/>
          <p:cNvSpPr/>
          <p:nvPr/>
        </p:nvSpPr>
        <p:spPr>
          <a:xfrm>
            <a:off x="130925" y="3099200"/>
            <a:ext cx="4191000" cy="1700100"/>
          </a:xfrm>
          <a:prstGeom prst="wedgeRoundRectCallout">
            <a:avLst>
              <a:gd fmla="val 59148" name="adj1"/>
              <a:gd fmla="val 3657"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2"/>
                </a:solidFill>
                <a:latin typeface="DM Sans"/>
                <a:ea typeface="DM Sans"/>
                <a:cs typeface="DM Sans"/>
                <a:sym typeface="DM Sans"/>
              </a:rPr>
              <a:t>[Do you ever take a look or take into consideration what source the news is coming from?] “No, actually, I don’t.”</a:t>
            </a:r>
            <a:endParaRPr sz="2000">
              <a:solidFill>
                <a:schemeClr val="dk2"/>
              </a:solidFill>
              <a:latin typeface="DM Sans"/>
              <a:ea typeface="DM Sans"/>
              <a:cs typeface="DM Sans"/>
              <a:sym typeface="DM Sans"/>
            </a:endParaRPr>
          </a:p>
        </p:txBody>
      </p:sp>
      <p:pic>
        <p:nvPicPr>
          <p:cNvPr id="264" name="Google Shape;264;p35"/>
          <p:cNvPicPr preferRelativeResize="0"/>
          <p:nvPr/>
        </p:nvPicPr>
        <p:blipFill>
          <a:blip r:embed="rId3">
            <a:alphaModFix/>
          </a:blip>
          <a:stretch>
            <a:fillRect/>
          </a:stretch>
        </p:blipFill>
        <p:spPr>
          <a:xfrm rot="1161940">
            <a:off x="6242194" y="365062"/>
            <a:ext cx="547249" cy="397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6"/>
          <p:cNvSpPr/>
          <p:nvPr/>
        </p:nvSpPr>
        <p:spPr>
          <a:xfrm flipH="1">
            <a:off x="4691000" y="230825"/>
            <a:ext cx="4191000" cy="618000"/>
          </a:xfrm>
          <a:prstGeom prst="wedgeRoundRectCallout">
            <a:avLst>
              <a:gd fmla="val 59089" name="adj1"/>
              <a:gd fmla="val 55218"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2"/>
                </a:solidFill>
                <a:latin typeface="DM Sans"/>
                <a:ea typeface="DM Sans"/>
                <a:cs typeface="DM Sans"/>
                <a:sym typeface="DM Sans"/>
              </a:rPr>
              <a:t>“I’m [politically] neutral.”</a:t>
            </a:r>
            <a:endParaRPr sz="2000">
              <a:latin typeface="DM Sans"/>
              <a:ea typeface="DM Sans"/>
              <a:cs typeface="DM Sans"/>
              <a:sym typeface="DM Sans"/>
            </a:endParaRPr>
          </a:p>
        </p:txBody>
      </p:sp>
      <p:sp>
        <p:nvSpPr>
          <p:cNvPr id="270" name="Google Shape;270;p36"/>
          <p:cNvSpPr/>
          <p:nvPr/>
        </p:nvSpPr>
        <p:spPr>
          <a:xfrm>
            <a:off x="535800" y="1405050"/>
            <a:ext cx="4036200" cy="33546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400">
              <a:latin typeface="DM Sans"/>
              <a:ea typeface="DM Sans"/>
              <a:cs typeface="DM Sans"/>
              <a:sym typeface="DM Sans"/>
            </a:endParaRPr>
          </a:p>
          <a:p>
            <a:pPr indent="0" lvl="0" marL="0" rtl="0" algn="l">
              <a:lnSpc>
                <a:spcPct val="100000"/>
              </a:lnSpc>
              <a:spcBef>
                <a:spcPts val="0"/>
              </a:spcBef>
              <a:spcAft>
                <a:spcPts val="0"/>
              </a:spcAft>
              <a:buNone/>
            </a:pPr>
            <a:r>
              <a:rPr lang="en" sz="2000">
                <a:solidFill>
                  <a:schemeClr val="dk1"/>
                </a:solidFill>
                <a:latin typeface="DM Sans"/>
                <a:ea typeface="DM Sans"/>
                <a:cs typeface="DM Sans"/>
                <a:sym typeface="DM Sans"/>
              </a:rPr>
              <a:t>Some people feel very passionately about the news and politics, and some just don't. Conversations are hard but potentially rewarding.</a:t>
            </a:r>
            <a:br>
              <a:rPr lang="en" sz="2000">
                <a:solidFill>
                  <a:schemeClr val="dk1"/>
                </a:solidFill>
                <a:latin typeface="DM Sans"/>
                <a:ea typeface="DM Sans"/>
                <a:cs typeface="DM Sans"/>
                <a:sym typeface="DM Sans"/>
              </a:rPr>
            </a:br>
            <a:br>
              <a:rPr lang="en" sz="2000">
                <a:solidFill>
                  <a:schemeClr val="dk1"/>
                </a:solidFill>
                <a:latin typeface="DM Sans"/>
                <a:ea typeface="DM Sans"/>
                <a:cs typeface="DM Sans"/>
                <a:sym typeface="DM Sans"/>
              </a:rPr>
            </a:br>
            <a:r>
              <a:rPr lang="en" sz="2000">
                <a:solidFill>
                  <a:schemeClr val="dk1"/>
                </a:solidFill>
                <a:latin typeface="DM Sans"/>
                <a:ea typeface="DM Sans"/>
                <a:cs typeface="DM Sans"/>
                <a:sym typeface="DM Sans"/>
              </a:rPr>
              <a:t>Need: Ways of approaching discussion with unlike-minded people</a:t>
            </a:r>
            <a:endParaRPr sz="2000">
              <a:latin typeface="DM Sans"/>
              <a:ea typeface="DM Sans"/>
              <a:cs typeface="DM Sans"/>
              <a:sym typeface="DM Sans"/>
            </a:endParaRPr>
          </a:p>
          <a:p>
            <a:pPr indent="0" lvl="0" marL="0" rtl="0" algn="l">
              <a:lnSpc>
                <a:spcPct val="150000"/>
              </a:lnSpc>
              <a:spcBef>
                <a:spcPts val="0"/>
              </a:spcBef>
              <a:spcAft>
                <a:spcPts val="0"/>
              </a:spcAft>
              <a:buNone/>
            </a:pPr>
            <a:r>
              <a:t/>
            </a:r>
            <a:endParaRPr sz="2400">
              <a:latin typeface="DM Sans"/>
              <a:ea typeface="DM Sans"/>
              <a:cs typeface="DM Sans"/>
              <a:sym typeface="DM Sans"/>
            </a:endParaRPr>
          </a:p>
        </p:txBody>
      </p:sp>
      <p:sp>
        <p:nvSpPr>
          <p:cNvPr id="271" name="Google Shape;271;p36"/>
          <p:cNvSpPr/>
          <p:nvPr/>
        </p:nvSpPr>
        <p:spPr>
          <a:xfrm flipH="1">
            <a:off x="4691000" y="3534625"/>
            <a:ext cx="4191000" cy="1329000"/>
          </a:xfrm>
          <a:prstGeom prst="wedgeRoundRectCallout">
            <a:avLst>
              <a:gd fmla="val 60738" name="adj1"/>
              <a:gd fmla="val 14701"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2"/>
                </a:solidFill>
                <a:latin typeface="DM Sans"/>
                <a:ea typeface="DM Sans"/>
                <a:cs typeface="DM Sans"/>
                <a:sym typeface="DM Sans"/>
              </a:rPr>
              <a:t>“I don't care what you feel, just give me the numbers...I’ll decide what I think.”</a:t>
            </a:r>
            <a:endParaRPr sz="2000">
              <a:solidFill>
                <a:schemeClr val="dk2"/>
              </a:solidFill>
              <a:latin typeface="DM Sans"/>
              <a:ea typeface="DM Sans"/>
              <a:cs typeface="DM Sans"/>
              <a:sym typeface="DM Sans"/>
            </a:endParaRPr>
          </a:p>
        </p:txBody>
      </p:sp>
      <p:sp>
        <p:nvSpPr>
          <p:cNvPr id="272" name="Google Shape;272;p36"/>
          <p:cNvSpPr/>
          <p:nvPr/>
        </p:nvSpPr>
        <p:spPr>
          <a:xfrm flipH="1">
            <a:off x="4691000" y="986774"/>
            <a:ext cx="4191000" cy="2409900"/>
          </a:xfrm>
          <a:prstGeom prst="wedgeRoundRectCallout">
            <a:avLst>
              <a:gd fmla="val 57990" name="adj1"/>
              <a:gd fmla="val 30989"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2"/>
                </a:solidFill>
                <a:latin typeface="DM Sans"/>
                <a:ea typeface="DM Sans"/>
                <a:cs typeface="DM Sans"/>
                <a:sym typeface="DM Sans"/>
              </a:rPr>
              <a:t>“Democratic Party gives a little more shit about [equity for all], instead of just like blatantly disregarding the needs of people who actually require them.”</a:t>
            </a:r>
            <a:endParaRPr sz="2000">
              <a:solidFill>
                <a:schemeClr val="dk2"/>
              </a:solidFill>
              <a:latin typeface="DM Sans"/>
              <a:ea typeface="DM Sans"/>
              <a:cs typeface="DM Sans"/>
              <a:sym typeface="DM Sans"/>
            </a:endParaRPr>
          </a:p>
        </p:txBody>
      </p:sp>
      <p:sp>
        <p:nvSpPr>
          <p:cNvPr id="273" name="Google Shape;273;p36"/>
          <p:cNvSpPr/>
          <p:nvPr/>
        </p:nvSpPr>
        <p:spPr>
          <a:xfrm>
            <a:off x="185075" y="982900"/>
            <a:ext cx="2143200" cy="6180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DM Sans"/>
                <a:ea typeface="DM Sans"/>
                <a:cs typeface="DM Sans"/>
                <a:sym typeface="DM Sans"/>
              </a:rPr>
              <a:t>Insight #2</a:t>
            </a:r>
            <a:endParaRPr b="1" sz="2000">
              <a:solidFill>
                <a:srgbClr val="FFFFFF"/>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7"/>
          <p:cNvSpPr/>
          <p:nvPr/>
        </p:nvSpPr>
        <p:spPr>
          <a:xfrm>
            <a:off x="130925" y="173375"/>
            <a:ext cx="4833900" cy="2619300"/>
          </a:xfrm>
          <a:prstGeom prst="wedgeRoundRectCallout">
            <a:avLst>
              <a:gd fmla="val 58448" name="adj1"/>
              <a:gd fmla="val 27268"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DM Sans"/>
                <a:ea typeface="DM Sans"/>
                <a:cs typeface="DM Sans"/>
                <a:sym typeface="DM Sans"/>
              </a:rPr>
              <a:t>“I lived in Washington for a while. And I guess like the people I was around was more of … a demonstrating crowd. And whereas being back [in California] is mostly just about...keeping up on the news, as well as making sure you vote and whatnot.”</a:t>
            </a:r>
            <a:endParaRPr sz="1800">
              <a:latin typeface="DM Sans"/>
              <a:ea typeface="DM Sans"/>
              <a:cs typeface="DM Sans"/>
              <a:sym typeface="DM Sans"/>
            </a:endParaRPr>
          </a:p>
        </p:txBody>
      </p:sp>
      <p:sp>
        <p:nvSpPr>
          <p:cNvPr id="279" name="Google Shape;279;p37"/>
          <p:cNvSpPr/>
          <p:nvPr/>
        </p:nvSpPr>
        <p:spPr>
          <a:xfrm>
            <a:off x="5476875" y="1171500"/>
            <a:ext cx="3286200" cy="36513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400"/>
          </a:p>
          <a:p>
            <a:pPr indent="0" lvl="0" marL="0" rtl="0" algn="l">
              <a:lnSpc>
                <a:spcPct val="100000"/>
              </a:lnSpc>
              <a:spcBef>
                <a:spcPts val="0"/>
              </a:spcBef>
              <a:spcAft>
                <a:spcPts val="0"/>
              </a:spcAft>
              <a:buNone/>
            </a:pPr>
            <a:r>
              <a:rPr lang="en" sz="2000">
                <a:solidFill>
                  <a:schemeClr val="dk1"/>
                </a:solidFill>
                <a:latin typeface="DM Sans"/>
                <a:ea typeface="DM Sans"/>
                <a:cs typeface="DM Sans"/>
                <a:sym typeface="DM Sans"/>
              </a:rPr>
              <a:t>Having more people around you exposes you to more news. Communities are a catalyst.</a:t>
            </a:r>
            <a:endParaRPr sz="20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20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n" sz="2000">
                <a:solidFill>
                  <a:schemeClr val="dk1"/>
                </a:solidFill>
                <a:latin typeface="DM Sans"/>
                <a:ea typeface="DM Sans"/>
                <a:cs typeface="DM Sans"/>
                <a:sym typeface="DM Sans"/>
              </a:rPr>
              <a:t>Need: Communities of people to obtain quality news and discussion</a:t>
            </a:r>
            <a:endParaRPr sz="20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2400"/>
          </a:p>
        </p:txBody>
      </p:sp>
      <p:sp>
        <p:nvSpPr>
          <p:cNvPr id="280" name="Google Shape;280;p37"/>
          <p:cNvSpPr/>
          <p:nvPr/>
        </p:nvSpPr>
        <p:spPr>
          <a:xfrm>
            <a:off x="6786475" y="817425"/>
            <a:ext cx="2143200" cy="6180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DM Sans"/>
                <a:ea typeface="DM Sans"/>
                <a:cs typeface="DM Sans"/>
                <a:sym typeface="DM Sans"/>
              </a:rPr>
              <a:t>Insight #3</a:t>
            </a:r>
            <a:endParaRPr b="1" sz="2000">
              <a:solidFill>
                <a:srgbClr val="FFFFFF"/>
              </a:solidFill>
              <a:latin typeface="DM Sans"/>
              <a:ea typeface="DM Sans"/>
              <a:cs typeface="DM Sans"/>
              <a:sym typeface="DM Sans"/>
            </a:endParaRPr>
          </a:p>
        </p:txBody>
      </p:sp>
      <p:sp>
        <p:nvSpPr>
          <p:cNvPr id="281" name="Google Shape;281;p37"/>
          <p:cNvSpPr/>
          <p:nvPr/>
        </p:nvSpPr>
        <p:spPr>
          <a:xfrm>
            <a:off x="130925" y="2935500"/>
            <a:ext cx="4833900" cy="1643100"/>
          </a:xfrm>
          <a:prstGeom prst="wedgeRoundRectCallout">
            <a:avLst>
              <a:gd fmla="val 59148" name="adj1"/>
              <a:gd fmla="val 3657"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DM Sans"/>
                <a:ea typeface="DM Sans"/>
                <a:cs typeface="DM Sans"/>
                <a:sym typeface="DM Sans"/>
              </a:rPr>
              <a:t>“I knew [who I follow, i.e. academics] professionally. So I knew of their work professionally. And then I found them on Twitter, and then I followed them.”</a:t>
            </a:r>
            <a:endParaRPr sz="1800">
              <a:solidFill>
                <a:schemeClr val="dk2"/>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p:nvPr/>
        </p:nvSpPr>
        <p:spPr>
          <a:xfrm>
            <a:off x="535800" y="1405050"/>
            <a:ext cx="4036200" cy="28197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400">
              <a:latin typeface="DM Sans"/>
              <a:ea typeface="DM Sans"/>
              <a:cs typeface="DM Sans"/>
              <a:sym typeface="DM Sans"/>
            </a:endParaRPr>
          </a:p>
          <a:p>
            <a:pPr indent="0" lvl="0" marL="0" rtl="0" algn="l">
              <a:lnSpc>
                <a:spcPct val="100000"/>
              </a:lnSpc>
              <a:spcBef>
                <a:spcPts val="0"/>
              </a:spcBef>
              <a:spcAft>
                <a:spcPts val="0"/>
              </a:spcAft>
              <a:buNone/>
            </a:pPr>
            <a:r>
              <a:rPr lang="en" sz="2000">
                <a:solidFill>
                  <a:schemeClr val="dk1"/>
                </a:solidFill>
                <a:latin typeface="DM Sans"/>
                <a:ea typeface="DM Sans"/>
                <a:cs typeface="DM Sans"/>
                <a:sym typeface="DM Sans"/>
              </a:rPr>
              <a:t>Many people gravitate towards the “easiest” news they can find. Some still do care about the quality of it.</a:t>
            </a:r>
            <a:endParaRPr sz="20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20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n" sz="2000">
                <a:solidFill>
                  <a:schemeClr val="dk1"/>
                </a:solidFill>
                <a:latin typeface="DM Sans"/>
                <a:ea typeface="DM Sans"/>
                <a:cs typeface="DM Sans"/>
                <a:sym typeface="DM Sans"/>
              </a:rPr>
              <a:t>Need: Balance of quality and frictionless sources of news</a:t>
            </a:r>
            <a:endParaRPr sz="20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2000">
              <a:solidFill>
                <a:schemeClr val="dk1"/>
              </a:solidFill>
              <a:latin typeface="DM Sans"/>
              <a:ea typeface="DM Sans"/>
              <a:cs typeface="DM Sans"/>
              <a:sym typeface="DM Sans"/>
            </a:endParaRPr>
          </a:p>
        </p:txBody>
      </p:sp>
      <p:sp>
        <p:nvSpPr>
          <p:cNvPr id="287" name="Google Shape;287;p38"/>
          <p:cNvSpPr/>
          <p:nvPr/>
        </p:nvSpPr>
        <p:spPr>
          <a:xfrm flipH="1">
            <a:off x="4748150" y="249650"/>
            <a:ext cx="4191000" cy="1655100"/>
          </a:xfrm>
          <a:prstGeom prst="wedgeRoundRectCallout">
            <a:avLst>
              <a:gd fmla="val 59812" name="adj1"/>
              <a:gd fmla="val 49121"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DM Sans"/>
                <a:ea typeface="DM Sans"/>
                <a:cs typeface="DM Sans"/>
                <a:sym typeface="DM Sans"/>
              </a:rPr>
              <a:t>“[I] follow like academics, like who have been published over the years without being particularly politically affiliated”</a:t>
            </a:r>
            <a:endParaRPr sz="1800">
              <a:solidFill>
                <a:schemeClr val="dk2"/>
              </a:solidFill>
              <a:latin typeface="DM Sans"/>
              <a:ea typeface="DM Sans"/>
              <a:cs typeface="DM Sans"/>
              <a:sym typeface="DM Sans"/>
            </a:endParaRPr>
          </a:p>
        </p:txBody>
      </p:sp>
      <p:sp>
        <p:nvSpPr>
          <p:cNvPr id="288" name="Google Shape;288;p38"/>
          <p:cNvSpPr/>
          <p:nvPr/>
        </p:nvSpPr>
        <p:spPr>
          <a:xfrm flipH="1">
            <a:off x="4748150" y="2034149"/>
            <a:ext cx="4191000" cy="1713000"/>
          </a:xfrm>
          <a:prstGeom prst="wedgeRoundRectCallout">
            <a:avLst>
              <a:gd fmla="val 59583" name="adj1"/>
              <a:gd fmla="val 23936"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DM Sans"/>
                <a:ea typeface="DM Sans"/>
                <a:cs typeface="DM Sans"/>
                <a:sym typeface="DM Sans"/>
              </a:rPr>
              <a:t>“American based media [is] far too biased interest and the incentive behind them being biased, it’s far too apparent for me.”</a:t>
            </a:r>
            <a:endParaRPr sz="1800">
              <a:solidFill>
                <a:schemeClr val="dk2"/>
              </a:solidFill>
              <a:latin typeface="DM Sans"/>
              <a:ea typeface="DM Sans"/>
              <a:cs typeface="DM Sans"/>
              <a:sym typeface="DM Sans"/>
            </a:endParaRPr>
          </a:p>
        </p:txBody>
      </p:sp>
      <p:sp>
        <p:nvSpPr>
          <p:cNvPr id="289" name="Google Shape;289;p38"/>
          <p:cNvSpPr/>
          <p:nvPr/>
        </p:nvSpPr>
        <p:spPr>
          <a:xfrm flipH="1">
            <a:off x="4748150" y="3876548"/>
            <a:ext cx="4191000" cy="1017300"/>
          </a:xfrm>
          <a:prstGeom prst="wedgeRoundRectCallout">
            <a:avLst>
              <a:gd fmla="val 60041" name="adj1"/>
              <a:gd fmla="val -48132"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DM Sans"/>
                <a:ea typeface="DM Sans"/>
                <a:cs typeface="DM Sans"/>
                <a:sym typeface="DM Sans"/>
              </a:rPr>
              <a:t>“Well, I don't watch the news. So in that way, I’m more informed.”</a:t>
            </a:r>
            <a:endParaRPr sz="1800">
              <a:solidFill>
                <a:schemeClr val="dk2"/>
              </a:solidFill>
              <a:latin typeface="DM Sans"/>
              <a:ea typeface="DM Sans"/>
              <a:cs typeface="DM Sans"/>
              <a:sym typeface="DM Sans"/>
            </a:endParaRPr>
          </a:p>
        </p:txBody>
      </p:sp>
      <p:sp>
        <p:nvSpPr>
          <p:cNvPr id="290" name="Google Shape;290;p38"/>
          <p:cNvSpPr/>
          <p:nvPr/>
        </p:nvSpPr>
        <p:spPr>
          <a:xfrm>
            <a:off x="160025" y="1066400"/>
            <a:ext cx="2143200" cy="6180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DM Sans"/>
                <a:ea typeface="DM Sans"/>
                <a:cs typeface="DM Sans"/>
                <a:sym typeface="DM Sans"/>
              </a:rPr>
              <a:t>Insight #4</a:t>
            </a:r>
            <a:endParaRPr b="1" sz="2000">
              <a:solidFill>
                <a:srgbClr val="FFFFFF"/>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Lingering Questions: </a:t>
            </a:r>
            <a:endParaRPr>
              <a:latin typeface="DM Sans"/>
              <a:ea typeface="DM Sans"/>
              <a:cs typeface="DM Sans"/>
              <a:sym typeface="DM Sans"/>
            </a:endParaRPr>
          </a:p>
        </p:txBody>
      </p:sp>
      <p:sp>
        <p:nvSpPr>
          <p:cNvPr id="296" name="Google Shape;296;p39"/>
          <p:cNvSpPr txBox="1"/>
          <p:nvPr>
            <p:ph idx="1" type="body"/>
          </p:nvPr>
        </p:nvSpPr>
        <p:spPr>
          <a:xfrm>
            <a:off x="311700" y="1478550"/>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2"/>
              </a:buClr>
              <a:buSzPts val="2000"/>
              <a:buFont typeface="DM Sans"/>
              <a:buChar char="●"/>
            </a:pPr>
            <a:r>
              <a:rPr lang="en" sz="2000">
                <a:latin typeface="DM Sans"/>
                <a:ea typeface="DM Sans"/>
                <a:cs typeface="DM Sans"/>
                <a:sym typeface="DM Sans"/>
              </a:rPr>
              <a:t>Can news ever be unbiased? Should it be?</a:t>
            </a:r>
            <a:endParaRPr sz="2000">
              <a:latin typeface="DM Sans"/>
              <a:ea typeface="DM Sans"/>
              <a:cs typeface="DM Sans"/>
              <a:sym typeface="DM Sans"/>
            </a:endParaRPr>
          </a:p>
          <a:p>
            <a:pPr indent="-355600" lvl="0" marL="457200" rtl="0" algn="l">
              <a:spcBef>
                <a:spcPts val="0"/>
              </a:spcBef>
              <a:spcAft>
                <a:spcPts val="0"/>
              </a:spcAft>
              <a:buSzPts val="2000"/>
              <a:buFont typeface="DM Sans"/>
              <a:buChar char="●"/>
            </a:pPr>
            <a:r>
              <a:rPr lang="en" sz="2000">
                <a:latin typeface="DM Sans"/>
                <a:ea typeface="DM Sans"/>
                <a:cs typeface="DM Sans"/>
                <a:sym typeface="DM Sans"/>
              </a:rPr>
              <a:t>To what extent is fostering connection within a like-minded network (e.g. friends) benefiting civic engagement; to what extent is it creating an echo chamber?</a:t>
            </a:r>
            <a:endParaRPr sz="200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Summary</a:t>
            </a:r>
            <a:endParaRPr>
              <a:latin typeface="DM Sans"/>
              <a:ea typeface="DM Sans"/>
              <a:cs typeface="DM Sans"/>
              <a:sym typeface="DM Sans"/>
            </a:endParaRPr>
          </a:p>
        </p:txBody>
      </p:sp>
      <p:sp>
        <p:nvSpPr>
          <p:cNvPr id="302" name="Google Shape;30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DM Sans"/>
                <a:ea typeface="DM Sans"/>
                <a:cs typeface="DM Sans"/>
                <a:sym typeface="DM Sans"/>
              </a:rPr>
              <a:t>People need…</a:t>
            </a:r>
            <a:endParaRPr sz="2000">
              <a:latin typeface="DM Sans"/>
              <a:ea typeface="DM Sans"/>
              <a:cs typeface="DM Sans"/>
              <a:sym typeface="DM Sans"/>
            </a:endParaRPr>
          </a:p>
          <a:p>
            <a:pPr indent="-355600" lvl="0" marL="457200" rtl="0" algn="l">
              <a:spcBef>
                <a:spcPts val="1600"/>
              </a:spcBef>
              <a:spcAft>
                <a:spcPts val="0"/>
              </a:spcAft>
              <a:buSzPts val="2000"/>
              <a:buFont typeface="DM Sans"/>
              <a:buChar char="●"/>
            </a:pPr>
            <a:r>
              <a:rPr lang="en" sz="2000">
                <a:latin typeface="DM Sans"/>
                <a:ea typeface="DM Sans"/>
                <a:cs typeface="DM Sans"/>
                <a:sym typeface="DM Sans"/>
              </a:rPr>
              <a:t>Methods of instilling trust (and care about trust) in disseminated news</a:t>
            </a:r>
            <a:endParaRPr sz="2000">
              <a:latin typeface="DM Sans"/>
              <a:ea typeface="DM Sans"/>
              <a:cs typeface="DM Sans"/>
              <a:sym typeface="DM Sans"/>
            </a:endParaRPr>
          </a:p>
          <a:p>
            <a:pPr indent="-355600" lvl="0" marL="457200" rtl="0" algn="l">
              <a:spcBef>
                <a:spcPts val="0"/>
              </a:spcBef>
              <a:spcAft>
                <a:spcPts val="0"/>
              </a:spcAft>
              <a:buSzPts val="2000"/>
              <a:buFont typeface="DM Sans"/>
              <a:buChar char="●"/>
            </a:pPr>
            <a:r>
              <a:rPr lang="en" sz="2000">
                <a:latin typeface="DM Sans"/>
                <a:ea typeface="DM Sans"/>
                <a:cs typeface="DM Sans"/>
                <a:sym typeface="DM Sans"/>
              </a:rPr>
              <a:t>Ways of approaching discussion with unlike-minded people</a:t>
            </a:r>
            <a:endParaRPr sz="2000">
              <a:latin typeface="DM Sans"/>
              <a:ea typeface="DM Sans"/>
              <a:cs typeface="DM Sans"/>
              <a:sym typeface="DM Sans"/>
            </a:endParaRPr>
          </a:p>
          <a:p>
            <a:pPr indent="-355600" lvl="0" marL="457200" rtl="0" algn="l">
              <a:spcBef>
                <a:spcPts val="0"/>
              </a:spcBef>
              <a:spcAft>
                <a:spcPts val="0"/>
              </a:spcAft>
              <a:buSzPts val="2000"/>
              <a:buFont typeface="DM Sans"/>
              <a:buChar char="●"/>
            </a:pPr>
            <a:r>
              <a:rPr lang="en" sz="2000">
                <a:latin typeface="DM Sans"/>
                <a:ea typeface="DM Sans"/>
                <a:cs typeface="DM Sans"/>
                <a:sym typeface="DM Sans"/>
              </a:rPr>
              <a:t>Communities of people to obtain quality news and discussion</a:t>
            </a:r>
            <a:endParaRPr sz="2000">
              <a:latin typeface="DM Sans"/>
              <a:ea typeface="DM Sans"/>
              <a:cs typeface="DM Sans"/>
              <a:sym typeface="DM Sans"/>
            </a:endParaRPr>
          </a:p>
          <a:p>
            <a:pPr indent="-355600" lvl="0" marL="457200" rtl="0" algn="l">
              <a:spcBef>
                <a:spcPts val="0"/>
              </a:spcBef>
              <a:spcAft>
                <a:spcPts val="0"/>
              </a:spcAft>
              <a:buSzPts val="2000"/>
              <a:buFont typeface="DM Sans"/>
              <a:buChar char="●"/>
            </a:pPr>
            <a:r>
              <a:rPr lang="en" sz="2000">
                <a:latin typeface="DM Sans"/>
                <a:ea typeface="DM Sans"/>
                <a:cs typeface="DM Sans"/>
                <a:sym typeface="DM Sans"/>
              </a:rPr>
              <a:t>Quality frictionless sources of news</a:t>
            </a:r>
            <a:endParaRPr sz="200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1"/>
          <p:cNvSpPr/>
          <p:nvPr/>
        </p:nvSpPr>
        <p:spPr>
          <a:xfrm>
            <a:off x="2149825" y="1866148"/>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txBox="1"/>
          <p:nvPr/>
        </p:nvSpPr>
        <p:spPr>
          <a:xfrm>
            <a:off x="2425000" y="2069787"/>
            <a:ext cx="4294200" cy="10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DM Sans"/>
                <a:ea typeface="DM Sans"/>
                <a:cs typeface="DM Sans"/>
                <a:sym typeface="DM Sans"/>
              </a:rPr>
              <a:t>Any questions?</a:t>
            </a:r>
            <a:endParaRPr sz="200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244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Needfinding Methodology</a:t>
            </a:r>
            <a:endParaRPr>
              <a:latin typeface="DM Sans"/>
              <a:ea typeface="DM Sans"/>
              <a:cs typeface="DM Sans"/>
              <a:sym typeface="DM Sans"/>
            </a:endParaRPr>
          </a:p>
        </p:txBody>
      </p:sp>
      <p:grpSp>
        <p:nvGrpSpPr>
          <p:cNvPr id="80" name="Google Shape;80;p15"/>
          <p:cNvGrpSpPr/>
          <p:nvPr/>
        </p:nvGrpSpPr>
        <p:grpSpPr>
          <a:xfrm>
            <a:off x="354300" y="1002989"/>
            <a:ext cx="1921500" cy="3839400"/>
            <a:chOff x="386875" y="1054125"/>
            <a:chExt cx="1921500" cy="3839400"/>
          </a:xfrm>
        </p:grpSpPr>
        <p:sp>
          <p:nvSpPr>
            <p:cNvPr id="81" name="Google Shape;81;p15"/>
            <p:cNvSpPr/>
            <p:nvPr/>
          </p:nvSpPr>
          <p:spPr>
            <a:xfrm>
              <a:off x="386875" y="1054125"/>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494425" y="2468625"/>
              <a:ext cx="1706400" cy="21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Wh</a:t>
              </a:r>
              <a:r>
                <a:rPr b="1" lang="en" sz="2000">
                  <a:latin typeface="DM Sans"/>
                  <a:ea typeface="DM Sans"/>
                  <a:cs typeface="DM Sans"/>
                  <a:sym typeface="DM Sans"/>
                </a:rPr>
                <a:t>o?</a:t>
              </a:r>
              <a:endParaRPr b="1" sz="20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Recent college grad, i.e. 20-30 age range</a:t>
              </a:r>
              <a:endParaRPr sz="2000">
                <a:latin typeface="DM Sans"/>
                <a:ea typeface="DM Sans"/>
                <a:cs typeface="DM Sans"/>
                <a:sym typeface="DM Sans"/>
              </a:endParaRPr>
            </a:p>
          </p:txBody>
        </p:sp>
        <p:pic>
          <p:nvPicPr>
            <p:cNvPr id="83" name="Google Shape;83;p15"/>
            <p:cNvPicPr preferRelativeResize="0"/>
            <p:nvPr/>
          </p:nvPicPr>
          <p:blipFill>
            <a:blip r:embed="rId3">
              <a:alphaModFix/>
            </a:blip>
            <a:stretch>
              <a:fillRect/>
            </a:stretch>
          </p:blipFill>
          <p:spPr>
            <a:xfrm>
              <a:off x="879186" y="1274738"/>
              <a:ext cx="936874" cy="936874"/>
            </a:xfrm>
            <a:prstGeom prst="rect">
              <a:avLst/>
            </a:prstGeom>
            <a:noFill/>
            <a:ln>
              <a:noFill/>
            </a:ln>
          </p:spPr>
        </p:pic>
      </p:grpSp>
      <p:grpSp>
        <p:nvGrpSpPr>
          <p:cNvPr id="84" name="Google Shape;84;p15"/>
          <p:cNvGrpSpPr/>
          <p:nvPr/>
        </p:nvGrpSpPr>
        <p:grpSpPr>
          <a:xfrm>
            <a:off x="2525600" y="1002986"/>
            <a:ext cx="1921500" cy="3839400"/>
            <a:chOff x="2578275" y="1299398"/>
            <a:chExt cx="1921500" cy="3839400"/>
          </a:xfrm>
        </p:grpSpPr>
        <p:sp>
          <p:nvSpPr>
            <p:cNvPr id="85" name="Google Shape;85;p15"/>
            <p:cNvSpPr/>
            <p:nvPr/>
          </p:nvSpPr>
          <p:spPr>
            <a:xfrm>
              <a:off x="2578275" y="1299398"/>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2694700" y="2713898"/>
              <a:ext cx="1706400" cy="23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Why?</a:t>
              </a:r>
              <a:endParaRPr b="1" sz="20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Most interested in targeting this audience</a:t>
              </a:r>
              <a:endParaRPr sz="2000">
                <a:latin typeface="DM Sans"/>
                <a:ea typeface="DM Sans"/>
                <a:cs typeface="DM Sans"/>
                <a:sym typeface="DM Sans"/>
              </a:endParaRPr>
            </a:p>
          </p:txBody>
        </p:sp>
        <p:pic>
          <p:nvPicPr>
            <p:cNvPr id="87" name="Google Shape;87;p15"/>
            <p:cNvPicPr preferRelativeResize="0"/>
            <p:nvPr/>
          </p:nvPicPr>
          <p:blipFill>
            <a:blip r:embed="rId4">
              <a:alphaModFix/>
            </a:blip>
            <a:stretch>
              <a:fillRect/>
            </a:stretch>
          </p:blipFill>
          <p:spPr>
            <a:xfrm>
              <a:off x="3079463" y="1520010"/>
              <a:ext cx="936873" cy="936873"/>
            </a:xfrm>
            <a:prstGeom prst="rect">
              <a:avLst/>
            </a:prstGeom>
            <a:noFill/>
            <a:ln>
              <a:noFill/>
            </a:ln>
          </p:spPr>
        </p:pic>
      </p:grpSp>
      <p:grpSp>
        <p:nvGrpSpPr>
          <p:cNvPr id="88" name="Google Shape;88;p15"/>
          <p:cNvGrpSpPr/>
          <p:nvPr/>
        </p:nvGrpSpPr>
        <p:grpSpPr>
          <a:xfrm>
            <a:off x="6868200" y="1002989"/>
            <a:ext cx="1921500" cy="3839400"/>
            <a:chOff x="6951025" y="1054125"/>
            <a:chExt cx="1921500" cy="3839400"/>
          </a:xfrm>
        </p:grpSpPr>
        <p:sp>
          <p:nvSpPr>
            <p:cNvPr id="89" name="Google Shape;89;p15"/>
            <p:cNvSpPr/>
            <p:nvPr/>
          </p:nvSpPr>
          <p:spPr>
            <a:xfrm>
              <a:off x="6951025" y="1054125"/>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7097350" y="2468625"/>
              <a:ext cx="1629000" cy="24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Where?</a:t>
              </a:r>
              <a:endParaRPr b="1" sz="20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Downtown Palo Alto </a:t>
              </a:r>
              <a:endParaRPr sz="2000">
                <a:latin typeface="DM Sans"/>
                <a:ea typeface="DM Sans"/>
                <a:cs typeface="DM Sans"/>
                <a:sym typeface="DM Sans"/>
              </a:endParaRPr>
            </a:p>
          </p:txBody>
        </p:sp>
        <p:pic>
          <p:nvPicPr>
            <p:cNvPr id="91" name="Google Shape;91;p15"/>
            <p:cNvPicPr preferRelativeResize="0"/>
            <p:nvPr/>
          </p:nvPicPr>
          <p:blipFill>
            <a:blip r:embed="rId5">
              <a:alphaModFix/>
            </a:blip>
            <a:stretch>
              <a:fillRect/>
            </a:stretch>
          </p:blipFill>
          <p:spPr>
            <a:xfrm>
              <a:off x="7443338" y="1274738"/>
              <a:ext cx="936875" cy="936875"/>
            </a:xfrm>
            <a:prstGeom prst="rect">
              <a:avLst/>
            </a:prstGeom>
            <a:noFill/>
            <a:ln>
              <a:noFill/>
            </a:ln>
          </p:spPr>
        </p:pic>
      </p:grpSp>
      <p:grpSp>
        <p:nvGrpSpPr>
          <p:cNvPr id="92" name="Google Shape;92;p15"/>
          <p:cNvGrpSpPr/>
          <p:nvPr/>
        </p:nvGrpSpPr>
        <p:grpSpPr>
          <a:xfrm>
            <a:off x="4696900" y="1002989"/>
            <a:ext cx="1921500" cy="3839400"/>
            <a:chOff x="4729475" y="1054125"/>
            <a:chExt cx="1921500" cy="3839400"/>
          </a:xfrm>
        </p:grpSpPr>
        <p:sp>
          <p:nvSpPr>
            <p:cNvPr id="93" name="Google Shape;93;p15"/>
            <p:cNvSpPr/>
            <p:nvPr/>
          </p:nvSpPr>
          <p:spPr>
            <a:xfrm>
              <a:off x="4729475" y="1054125"/>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4837025" y="2468625"/>
              <a:ext cx="1706400" cy="24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How?</a:t>
              </a:r>
              <a:endParaRPr b="1" sz="20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Solicited 15–20 min. interviews on views re: democracy</a:t>
              </a:r>
              <a:endParaRPr sz="2000">
                <a:latin typeface="DM Sans"/>
                <a:ea typeface="DM Sans"/>
                <a:cs typeface="DM Sans"/>
                <a:sym typeface="DM Sans"/>
              </a:endParaRPr>
            </a:p>
          </p:txBody>
        </p:sp>
        <p:pic>
          <p:nvPicPr>
            <p:cNvPr id="95" name="Google Shape;95;p15"/>
            <p:cNvPicPr preferRelativeResize="0"/>
            <p:nvPr/>
          </p:nvPicPr>
          <p:blipFill>
            <a:blip r:embed="rId6">
              <a:alphaModFix/>
            </a:blip>
            <a:stretch>
              <a:fillRect/>
            </a:stretch>
          </p:blipFill>
          <p:spPr>
            <a:xfrm>
              <a:off x="5221788" y="1298424"/>
              <a:ext cx="936875" cy="93687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2"/>
          <p:cNvSpPr/>
          <p:nvPr/>
        </p:nvSpPr>
        <p:spPr>
          <a:xfrm>
            <a:off x="2149825" y="1866148"/>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2"/>
          <p:cNvSpPr txBox="1"/>
          <p:nvPr/>
        </p:nvSpPr>
        <p:spPr>
          <a:xfrm>
            <a:off x="2425000" y="2069787"/>
            <a:ext cx="4294200" cy="10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DM Sans"/>
                <a:ea typeface="DM Sans"/>
                <a:cs typeface="DM Sans"/>
                <a:sym typeface="DM Sans"/>
              </a:rPr>
              <a:t>Appendix:</a:t>
            </a:r>
            <a:endParaRPr sz="2000">
              <a:latin typeface="DM Sans"/>
              <a:ea typeface="DM Sans"/>
              <a:cs typeface="DM Sans"/>
              <a:sym typeface="DM Sans"/>
            </a:endParaRPr>
          </a:p>
          <a:p>
            <a:pPr indent="0" lvl="0" marL="0" rtl="0" algn="ctr">
              <a:spcBef>
                <a:spcPts val="0"/>
              </a:spcBef>
              <a:spcAft>
                <a:spcPts val="0"/>
              </a:spcAft>
              <a:buNone/>
            </a:pPr>
            <a:r>
              <a:rPr lang="en" sz="2000">
                <a:latin typeface="DM Sans"/>
                <a:ea typeface="DM Sans"/>
                <a:cs typeface="DM Sans"/>
                <a:sym typeface="DM Sans"/>
              </a:rPr>
              <a:t>Full Empathy Maps</a:t>
            </a:r>
            <a:endParaRPr sz="200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3"/>
          <p:cNvPicPr preferRelativeResize="0"/>
          <p:nvPr/>
        </p:nvPicPr>
        <p:blipFill>
          <a:blip r:embed="rId3">
            <a:alphaModFix/>
          </a:blip>
          <a:stretch>
            <a:fillRect/>
          </a:stretch>
        </p:blipFill>
        <p:spPr>
          <a:xfrm>
            <a:off x="1143000" y="0"/>
            <a:ext cx="6857999" cy="5143500"/>
          </a:xfrm>
          <a:prstGeom prst="rect">
            <a:avLst/>
          </a:prstGeom>
          <a:noFill/>
          <a:ln>
            <a:noFill/>
          </a:ln>
        </p:spPr>
      </p:pic>
      <p:sp>
        <p:nvSpPr>
          <p:cNvPr id="320" name="Google Shape;320;p43"/>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M</a:t>
            </a:r>
            <a:endParaRPr b="1">
              <a:solidFill>
                <a:srgbClr val="FFFFFF"/>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44"/>
          <p:cNvPicPr preferRelativeResize="0"/>
          <p:nvPr/>
        </p:nvPicPr>
        <p:blipFill>
          <a:blip r:embed="rId3">
            <a:alphaModFix/>
          </a:blip>
          <a:stretch>
            <a:fillRect/>
          </a:stretch>
        </p:blipFill>
        <p:spPr>
          <a:xfrm>
            <a:off x="1142991" y="0"/>
            <a:ext cx="6858020" cy="5143500"/>
          </a:xfrm>
          <a:prstGeom prst="rect">
            <a:avLst/>
          </a:prstGeom>
          <a:noFill/>
          <a:ln>
            <a:noFill/>
          </a:ln>
        </p:spPr>
      </p:pic>
      <p:sp>
        <p:nvSpPr>
          <p:cNvPr id="326" name="Google Shape;326;p44"/>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I</a:t>
            </a:r>
            <a:endParaRPr b="1">
              <a:solidFill>
                <a:srgbClr val="FFFFFF"/>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45"/>
          <p:cNvPicPr preferRelativeResize="0"/>
          <p:nvPr/>
        </p:nvPicPr>
        <p:blipFill>
          <a:blip r:embed="rId3">
            <a:alphaModFix/>
          </a:blip>
          <a:stretch>
            <a:fillRect/>
          </a:stretch>
        </p:blipFill>
        <p:spPr>
          <a:xfrm>
            <a:off x="1142989" y="0"/>
            <a:ext cx="6858025" cy="5143500"/>
          </a:xfrm>
          <a:prstGeom prst="rect">
            <a:avLst/>
          </a:prstGeom>
          <a:noFill/>
          <a:ln>
            <a:noFill/>
          </a:ln>
        </p:spPr>
      </p:pic>
      <p:sp>
        <p:nvSpPr>
          <p:cNvPr id="332" name="Google Shape;332;p45"/>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S</a:t>
            </a:r>
            <a:endParaRPr b="1">
              <a:solidFill>
                <a:srgbClr val="FFFFFF"/>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46"/>
          <p:cNvPicPr preferRelativeResize="0"/>
          <p:nvPr/>
        </p:nvPicPr>
        <p:blipFill>
          <a:blip r:embed="rId3">
            <a:alphaModFix/>
          </a:blip>
          <a:stretch>
            <a:fillRect/>
          </a:stretch>
        </p:blipFill>
        <p:spPr>
          <a:xfrm>
            <a:off x="1143000" y="0"/>
            <a:ext cx="6857999" cy="5143500"/>
          </a:xfrm>
          <a:prstGeom prst="rect">
            <a:avLst/>
          </a:prstGeom>
          <a:noFill/>
          <a:ln>
            <a:noFill/>
          </a:ln>
        </p:spPr>
      </p:pic>
      <p:sp>
        <p:nvSpPr>
          <p:cNvPr id="338" name="Google Shape;338;p46"/>
          <p:cNvSpPr/>
          <p:nvPr/>
        </p:nvSpPr>
        <p:spPr>
          <a:xfrm>
            <a:off x="152389" y="156189"/>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K</a:t>
            </a:r>
            <a:endParaRPr b="1">
              <a:solidFill>
                <a:srgbClr val="FFFFFF"/>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7"/>
          <p:cNvSpPr/>
          <p:nvPr/>
        </p:nvSpPr>
        <p:spPr>
          <a:xfrm>
            <a:off x="2149825" y="1866148"/>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txBox="1"/>
          <p:nvPr/>
        </p:nvSpPr>
        <p:spPr>
          <a:xfrm>
            <a:off x="2425000" y="2069787"/>
            <a:ext cx="4294200" cy="10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DM Sans"/>
                <a:ea typeface="DM Sans"/>
                <a:cs typeface="DM Sans"/>
                <a:sym typeface="DM Sans"/>
              </a:rPr>
              <a:t>Appendix:</a:t>
            </a:r>
            <a:endParaRPr sz="2000">
              <a:latin typeface="DM Sans"/>
              <a:ea typeface="DM Sans"/>
              <a:cs typeface="DM Sans"/>
              <a:sym typeface="DM Sans"/>
            </a:endParaRPr>
          </a:p>
          <a:p>
            <a:pPr indent="0" lvl="0" marL="0" rtl="0" algn="ctr">
              <a:spcBef>
                <a:spcPts val="0"/>
              </a:spcBef>
              <a:spcAft>
                <a:spcPts val="0"/>
              </a:spcAft>
              <a:buNone/>
            </a:pPr>
            <a:r>
              <a:rPr lang="en" sz="2000">
                <a:latin typeface="DM Sans"/>
                <a:ea typeface="DM Sans"/>
                <a:cs typeface="DM Sans"/>
                <a:sym typeface="DM Sans"/>
              </a:rPr>
              <a:t>Stickies for Tensions, Contradictions, Surprises</a:t>
            </a:r>
            <a:endParaRPr sz="200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48"/>
          <p:cNvPicPr preferRelativeResize="0"/>
          <p:nvPr/>
        </p:nvPicPr>
        <p:blipFill>
          <a:blip r:embed="rId3">
            <a:alphaModFix/>
          </a:blip>
          <a:stretch>
            <a:fillRect/>
          </a:stretch>
        </p:blipFill>
        <p:spPr>
          <a:xfrm>
            <a:off x="406225" y="367925"/>
            <a:ext cx="8331553" cy="44076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49"/>
          <p:cNvPicPr preferRelativeResize="0"/>
          <p:nvPr/>
        </p:nvPicPr>
        <p:blipFill>
          <a:blip r:embed="rId3">
            <a:alphaModFix/>
          </a:blip>
          <a:stretch>
            <a:fillRect/>
          </a:stretch>
        </p:blipFill>
        <p:spPr>
          <a:xfrm>
            <a:off x="497904" y="307089"/>
            <a:ext cx="8326999" cy="4573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0"/>
          <p:cNvSpPr/>
          <p:nvPr/>
        </p:nvSpPr>
        <p:spPr>
          <a:xfrm>
            <a:off x="2149825" y="1866148"/>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0"/>
          <p:cNvSpPr txBox="1"/>
          <p:nvPr/>
        </p:nvSpPr>
        <p:spPr>
          <a:xfrm>
            <a:off x="2425000" y="2069787"/>
            <a:ext cx="4294200" cy="10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DM Sans"/>
                <a:ea typeface="DM Sans"/>
                <a:cs typeface="DM Sans"/>
                <a:sym typeface="DM Sans"/>
              </a:rPr>
              <a:t>Appendix:</a:t>
            </a:r>
            <a:endParaRPr sz="2000">
              <a:latin typeface="DM Sans"/>
              <a:ea typeface="DM Sans"/>
              <a:cs typeface="DM Sans"/>
              <a:sym typeface="DM Sans"/>
            </a:endParaRPr>
          </a:p>
          <a:p>
            <a:pPr indent="0" lvl="0" marL="0" rtl="0" algn="ctr">
              <a:spcBef>
                <a:spcPts val="0"/>
              </a:spcBef>
              <a:spcAft>
                <a:spcPts val="0"/>
              </a:spcAft>
              <a:buNone/>
            </a:pPr>
            <a:r>
              <a:rPr lang="en" sz="2000">
                <a:latin typeface="DM Sans"/>
                <a:ea typeface="DM Sans"/>
                <a:cs typeface="DM Sans"/>
                <a:sym typeface="DM Sans"/>
              </a:rPr>
              <a:t>Needfinding Plan &amp; Discussion Guide</a:t>
            </a:r>
            <a:endParaRPr sz="200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9FA"/>
        </a:solidFill>
      </p:bgPr>
    </p:bg>
    <p:spTree>
      <p:nvGrpSpPr>
        <p:cNvPr id="364" name="Shape 364"/>
        <p:cNvGrpSpPr/>
        <p:nvPr/>
      </p:nvGrpSpPr>
      <p:grpSpPr>
        <a:xfrm>
          <a:off x="0" y="0"/>
          <a:ext cx="0" cy="0"/>
          <a:chOff x="0" y="0"/>
          <a:chExt cx="0" cy="0"/>
        </a:xfrm>
      </p:grpSpPr>
      <p:pic>
        <p:nvPicPr>
          <p:cNvPr id="365" name="Google Shape;365;p51"/>
          <p:cNvPicPr preferRelativeResize="0"/>
          <p:nvPr/>
        </p:nvPicPr>
        <p:blipFill>
          <a:blip r:embed="rId3">
            <a:alphaModFix/>
          </a:blip>
          <a:stretch>
            <a:fillRect/>
          </a:stretch>
        </p:blipFill>
        <p:spPr>
          <a:xfrm>
            <a:off x="2664837" y="152400"/>
            <a:ext cx="3814319"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6"/>
          <p:cNvPicPr preferRelativeResize="0"/>
          <p:nvPr/>
        </p:nvPicPr>
        <p:blipFill>
          <a:blip r:embed="rId3">
            <a:alphaModFix/>
          </a:blip>
          <a:stretch>
            <a:fillRect/>
          </a:stretch>
        </p:blipFill>
        <p:spPr>
          <a:xfrm>
            <a:off x="2558870" y="488850"/>
            <a:ext cx="3124343" cy="4165796"/>
          </a:xfrm>
          <a:prstGeom prst="rect">
            <a:avLst/>
          </a:prstGeom>
          <a:noFill/>
          <a:ln>
            <a:noFill/>
          </a:ln>
          <a:effectLst>
            <a:outerShdw blurRad="57150" rotWithShape="0" algn="bl" dir="5400000" dist="19050">
              <a:srgbClr val="000000">
                <a:alpha val="50000"/>
              </a:srgbClr>
            </a:outerShdw>
          </a:effectLst>
        </p:spPr>
      </p:pic>
      <p:sp>
        <p:nvSpPr>
          <p:cNvPr id="101" name="Google Shape;101;p16"/>
          <p:cNvSpPr/>
          <p:nvPr/>
        </p:nvSpPr>
        <p:spPr>
          <a:xfrm>
            <a:off x="5068808" y="852853"/>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K</a:t>
            </a:r>
            <a:endParaRPr b="1">
              <a:solidFill>
                <a:srgbClr val="FFFFFF"/>
              </a:solidFill>
              <a:latin typeface="DM Sans"/>
              <a:ea typeface="DM Sans"/>
              <a:cs typeface="DM Sans"/>
              <a:sym typeface="DM Sans"/>
            </a:endParaRPr>
          </a:p>
        </p:txBody>
      </p:sp>
      <p:sp>
        <p:nvSpPr>
          <p:cNvPr id="102" name="Google Shape;102;p16"/>
          <p:cNvSpPr/>
          <p:nvPr/>
        </p:nvSpPr>
        <p:spPr>
          <a:xfrm>
            <a:off x="2657339" y="1692564"/>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S</a:t>
            </a:r>
            <a:endParaRPr b="1">
              <a:solidFill>
                <a:srgbClr val="FFFFFF"/>
              </a:solidFill>
              <a:latin typeface="DM Sans"/>
              <a:ea typeface="DM Sans"/>
              <a:cs typeface="DM Sans"/>
              <a:sym typeface="DM Sans"/>
            </a:endParaRPr>
          </a:p>
        </p:txBody>
      </p:sp>
      <p:pic>
        <p:nvPicPr>
          <p:cNvPr id="103" name="Google Shape;103;p16"/>
          <p:cNvPicPr preferRelativeResize="0"/>
          <p:nvPr/>
        </p:nvPicPr>
        <p:blipFill rotWithShape="1">
          <a:blip r:embed="rId4">
            <a:alphaModFix/>
          </a:blip>
          <a:srcRect b="10168" l="0" r="0" t="0"/>
          <a:stretch/>
        </p:blipFill>
        <p:spPr>
          <a:xfrm>
            <a:off x="5804388" y="488850"/>
            <a:ext cx="3014298" cy="2030888"/>
          </a:xfrm>
          <a:prstGeom prst="rect">
            <a:avLst/>
          </a:prstGeom>
          <a:noFill/>
          <a:ln>
            <a:noFill/>
          </a:ln>
          <a:effectLst>
            <a:outerShdw blurRad="57150" rotWithShape="0" algn="bl" dir="5400000" dist="19050">
              <a:srgbClr val="000000">
                <a:alpha val="50000"/>
              </a:srgbClr>
            </a:outerShdw>
          </a:effectLst>
        </p:spPr>
      </p:pic>
      <p:pic>
        <p:nvPicPr>
          <p:cNvPr id="104" name="Google Shape;104;p16"/>
          <p:cNvPicPr preferRelativeResize="0"/>
          <p:nvPr/>
        </p:nvPicPr>
        <p:blipFill>
          <a:blip r:embed="rId5">
            <a:alphaModFix/>
          </a:blip>
          <a:stretch>
            <a:fillRect/>
          </a:stretch>
        </p:blipFill>
        <p:spPr>
          <a:xfrm>
            <a:off x="6110838" y="2623750"/>
            <a:ext cx="2707845" cy="2030899"/>
          </a:xfrm>
          <a:prstGeom prst="rect">
            <a:avLst/>
          </a:prstGeom>
          <a:noFill/>
          <a:ln>
            <a:noFill/>
          </a:ln>
          <a:effectLst>
            <a:outerShdw blurRad="57150" rotWithShape="0" algn="bl" dir="5400000" dist="19050">
              <a:srgbClr val="000000">
                <a:alpha val="50000"/>
              </a:srgbClr>
            </a:outerShdw>
          </a:effectLst>
        </p:spPr>
      </p:pic>
      <p:sp>
        <p:nvSpPr>
          <p:cNvPr id="105" name="Google Shape;105;p16"/>
          <p:cNvSpPr/>
          <p:nvPr/>
        </p:nvSpPr>
        <p:spPr>
          <a:xfrm>
            <a:off x="6057990" y="1802971"/>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M</a:t>
            </a:r>
            <a:endParaRPr b="1">
              <a:solidFill>
                <a:srgbClr val="FFFFFF"/>
              </a:solidFill>
              <a:latin typeface="DM Sans"/>
              <a:ea typeface="DM Sans"/>
              <a:cs typeface="DM Sans"/>
              <a:sym typeface="DM Sans"/>
            </a:endParaRPr>
          </a:p>
        </p:txBody>
      </p:sp>
      <p:sp>
        <p:nvSpPr>
          <p:cNvPr id="106" name="Google Shape;106;p16"/>
          <p:cNvSpPr/>
          <p:nvPr/>
        </p:nvSpPr>
        <p:spPr>
          <a:xfrm>
            <a:off x="7376140" y="3285871"/>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I</a:t>
            </a:r>
            <a:endParaRPr b="1">
              <a:solidFill>
                <a:srgbClr val="FFFFFF"/>
              </a:solidFill>
              <a:latin typeface="DM Sans"/>
              <a:ea typeface="DM Sans"/>
              <a:cs typeface="DM Sans"/>
              <a:sym typeface="DM Sans"/>
            </a:endParaRPr>
          </a:p>
        </p:txBody>
      </p:sp>
      <p:sp>
        <p:nvSpPr>
          <p:cNvPr id="107" name="Google Shape;107;p16"/>
          <p:cNvSpPr/>
          <p:nvPr/>
        </p:nvSpPr>
        <p:spPr>
          <a:xfrm>
            <a:off x="3410934" y="3027591"/>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a:t>
            </a:r>
            <a:endParaRPr b="1">
              <a:solidFill>
                <a:srgbClr val="FFFFFF"/>
              </a:solidFill>
              <a:latin typeface="DM Sans"/>
              <a:ea typeface="DM Sans"/>
              <a:cs typeface="DM Sans"/>
              <a:sym typeface="DM Sans"/>
            </a:endParaRPr>
          </a:p>
        </p:txBody>
      </p:sp>
      <p:sp>
        <p:nvSpPr>
          <p:cNvPr id="108" name="Google Shape;108;p16"/>
          <p:cNvSpPr txBox="1"/>
          <p:nvPr/>
        </p:nvSpPr>
        <p:spPr>
          <a:xfrm>
            <a:off x="216750" y="488850"/>
            <a:ext cx="2179200" cy="27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DM Sans"/>
                <a:ea typeface="DM Sans"/>
                <a:cs typeface="DM Sans"/>
                <a:sym typeface="DM Sans"/>
              </a:rPr>
              <a:t>We found:</a:t>
            </a:r>
            <a:endParaRPr sz="28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2 M | 2 F </a:t>
            </a:r>
            <a:r>
              <a:rPr lang="en" sz="1200">
                <a:solidFill>
                  <a:schemeClr val="dk1"/>
                </a:solidFill>
                <a:latin typeface="DM Sans"/>
                <a:ea typeface="DM Sans"/>
                <a:cs typeface="DM Sans"/>
                <a:sym typeface="DM Sans"/>
              </a:rPr>
              <a:t>(&amp; 1 dog)</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~21-29 y.o.</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College, to out of college, to working on Ph.D.</a:t>
            </a:r>
            <a:endParaRPr i="1">
              <a:solidFill>
                <a:schemeClr val="dk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9FA"/>
        </a:solidFill>
      </p:bgPr>
    </p:bg>
    <p:spTree>
      <p:nvGrpSpPr>
        <p:cNvPr id="369" name="Shape 369"/>
        <p:cNvGrpSpPr/>
        <p:nvPr/>
      </p:nvGrpSpPr>
      <p:grpSpPr>
        <a:xfrm>
          <a:off x="0" y="0"/>
          <a:ext cx="0" cy="0"/>
          <a:chOff x="0" y="0"/>
          <a:chExt cx="0" cy="0"/>
        </a:xfrm>
      </p:grpSpPr>
      <p:pic>
        <p:nvPicPr>
          <p:cNvPr id="370" name="Google Shape;370;p52"/>
          <p:cNvPicPr preferRelativeResize="0"/>
          <p:nvPr/>
        </p:nvPicPr>
        <p:blipFill>
          <a:blip r:embed="rId3">
            <a:alphaModFix/>
          </a:blip>
          <a:stretch>
            <a:fillRect/>
          </a:stretch>
        </p:blipFill>
        <p:spPr>
          <a:xfrm>
            <a:off x="2694975" y="152400"/>
            <a:ext cx="3754061"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grpSp>
        <p:nvGrpSpPr>
          <p:cNvPr id="113" name="Google Shape;113;p17"/>
          <p:cNvGrpSpPr/>
          <p:nvPr/>
        </p:nvGrpSpPr>
        <p:grpSpPr>
          <a:xfrm>
            <a:off x="355897" y="1121343"/>
            <a:ext cx="4206729" cy="3825122"/>
            <a:chOff x="2744034" y="1146343"/>
            <a:chExt cx="1827900" cy="2399700"/>
          </a:xfrm>
        </p:grpSpPr>
        <p:sp>
          <p:nvSpPr>
            <p:cNvPr id="114" name="Google Shape;114;p17"/>
            <p:cNvSpPr/>
            <p:nvPr/>
          </p:nvSpPr>
          <p:spPr>
            <a:xfrm rot="-5400000">
              <a:off x="2458134" y="1432243"/>
              <a:ext cx="2399700" cy="1827900"/>
            </a:xfrm>
            <a:prstGeom prst="rightArrowCallout">
              <a:avLst>
                <a:gd fmla="val 14539" name="adj1"/>
                <a:gd fmla="val 7729" name="adj2"/>
                <a:gd fmla="val 16082" name="adj3"/>
                <a:gd fmla="val 87750" name="adj4"/>
              </a:avLst>
            </a:prstGeom>
            <a:solidFill>
              <a:srgbClr val="54D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15" name="Google Shape;115;p17"/>
            <p:cNvSpPr/>
            <p:nvPr/>
          </p:nvSpPr>
          <p:spPr>
            <a:xfrm flipH="1">
              <a:off x="2799918" y="1629017"/>
              <a:ext cx="1712400" cy="1833300"/>
            </a:xfrm>
            <a:prstGeom prst="snip1Rect">
              <a:avLst>
                <a:gd fmla="val 0" name="adj"/>
              </a:avLst>
            </a:prstGeom>
            <a:solidFill>
              <a:srgbClr val="3B9D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16" name="Google Shape;116;p17"/>
            <p:cNvSpPr txBox="1"/>
            <p:nvPr/>
          </p:nvSpPr>
          <p:spPr>
            <a:xfrm>
              <a:off x="2863045" y="1739008"/>
              <a:ext cx="1509900" cy="163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rgbClr val="FFFFFF"/>
                  </a:solidFill>
                  <a:latin typeface="DM Sans"/>
                  <a:ea typeface="DM Sans"/>
                  <a:cs typeface="DM Sans"/>
                  <a:sym typeface="DM Sans"/>
                </a:rPr>
                <a:t>THEMES</a:t>
              </a:r>
              <a:endParaRPr b="1" sz="2000">
                <a:solidFill>
                  <a:srgbClr val="FFFFFF"/>
                </a:solidFill>
                <a:latin typeface="DM Sans"/>
                <a:ea typeface="DM Sans"/>
                <a:cs typeface="DM Sans"/>
                <a:sym typeface="DM Sans"/>
              </a:endParaRPr>
            </a:p>
            <a:p>
              <a:pPr indent="0" lvl="0" marL="0" rtl="0" algn="l">
                <a:lnSpc>
                  <a:spcPct val="100000"/>
                </a:lnSpc>
                <a:spcBef>
                  <a:spcPts val="0"/>
                </a:spcBef>
                <a:spcAft>
                  <a:spcPts val="0"/>
                </a:spcAft>
                <a:buNone/>
              </a:pPr>
              <a:r>
                <a:t/>
              </a:r>
              <a:endParaRPr b="1" sz="500">
                <a:solidFill>
                  <a:srgbClr val="FFFFFF"/>
                </a:solidFill>
                <a:latin typeface="DM Sans"/>
                <a:ea typeface="DM Sans"/>
                <a:cs typeface="DM Sans"/>
                <a:sym typeface="DM Sans"/>
              </a:endParaRPr>
            </a:p>
            <a:p>
              <a:pPr indent="0" lvl="0" marL="0" rtl="0" algn="l">
                <a:lnSpc>
                  <a:spcPct val="100000"/>
                </a:lnSpc>
                <a:spcBef>
                  <a:spcPts val="0"/>
                </a:spcBef>
                <a:spcAft>
                  <a:spcPts val="0"/>
                </a:spcAft>
                <a:buNone/>
              </a:pPr>
              <a:r>
                <a:rPr lang="en" sz="2000">
                  <a:solidFill>
                    <a:srgbClr val="FFFFFF"/>
                  </a:solidFill>
                  <a:latin typeface="DM Sans"/>
                  <a:ea typeface="DM Sans"/>
                  <a:cs typeface="DM Sans"/>
                  <a:sym typeface="DM Sans"/>
                </a:rPr>
                <a:t>Voting behavior</a:t>
              </a:r>
              <a:endParaRPr sz="2000">
                <a:solidFill>
                  <a:srgbClr val="FFFFFF"/>
                </a:solidFill>
                <a:latin typeface="DM Sans"/>
                <a:ea typeface="DM Sans"/>
                <a:cs typeface="DM Sans"/>
                <a:sym typeface="DM Sans"/>
              </a:endParaRPr>
            </a:p>
            <a:p>
              <a:pPr indent="0" lvl="0" marL="0" rtl="0" algn="l">
                <a:lnSpc>
                  <a:spcPct val="100000"/>
                </a:lnSpc>
                <a:spcBef>
                  <a:spcPts val="1600"/>
                </a:spcBef>
                <a:spcAft>
                  <a:spcPts val="0"/>
                </a:spcAft>
                <a:buNone/>
              </a:pPr>
              <a:r>
                <a:rPr lang="en" sz="2000">
                  <a:solidFill>
                    <a:srgbClr val="FFFFFF"/>
                  </a:solidFill>
                  <a:latin typeface="DM Sans"/>
                  <a:ea typeface="DM Sans"/>
                  <a:cs typeface="DM Sans"/>
                  <a:sym typeface="DM Sans"/>
                </a:rPr>
                <a:t>News consumption</a:t>
              </a:r>
              <a:endParaRPr sz="2000">
                <a:solidFill>
                  <a:srgbClr val="FFFFFF"/>
                </a:solidFill>
                <a:latin typeface="DM Sans"/>
                <a:ea typeface="DM Sans"/>
                <a:cs typeface="DM Sans"/>
                <a:sym typeface="DM Sans"/>
              </a:endParaRPr>
            </a:p>
            <a:p>
              <a:pPr indent="0" lvl="0" marL="0" rtl="0" algn="l">
                <a:lnSpc>
                  <a:spcPct val="100000"/>
                </a:lnSpc>
                <a:spcBef>
                  <a:spcPts val="1600"/>
                </a:spcBef>
                <a:spcAft>
                  <a:spcPts val="0"/>
                </a:spcAft>
                <a:buNone/>
              </a:pPr>
              <a:r>
                <a:rPr lang="en" sz="2000">
                  <a:solidFill>
                    <a:srgbClr val="FFFFFF"/>
                  </a:solidFill>
                  <a:latin typeface="DM Sans"/>
                  <a:ea typeface="DM Sans"/>
                  <a:cs typeface="DM Sans"/>
                  <a:sym typeface="DM Sans"/>
                </a:rPr>
                <a:t>Interpersonal discussions about politics</a:t>
              </a:r>
              <a:endParaRPr sz="2000">
                <a:solidFill>
                  <a:srgbClr val="FFFFFF"/>
                </a:solidFill>
                <a:latin typeface="DM Sans"/>
                <a:ea typeface="DM Sans"/>
                <a:cs typeface="DM Sans"/>
                <a:sym typeface="DM Sans"/>
              </a:endParaRPr>
            </a:p>
            <a:p>
              <a:pPr indent="0" lvl="0" marL="0" rtl="0" algn="l">
                <a:lnSpc>
                  <a:spcPct val="100000"/>
                </a:lnSpc>
                <a:spcBef>
                  <a:spcPts val="1600"/>
                </a:spcBef>
                <a:spcAft>
                  <a:spcPts val="1600"/>
                </a:spcAft>
                <a:buNone/>
              </a:pPr>
              <a:r>
                <a:rPr lang="en" sz="2000">
                  <a:solidFill>
                    <a:srgbClr val="FFFFFF"/>
                  </a:solidFill>
                  <a:latin typeface="DM Sans"/>
                  <a:ea typeface="DM Sans"/>
                  <a:cs typeface="DM Sans"/>
                  <a:sym typeface="DM Sans"/>
                </a:rPr>
                <a:t>Involvement in politics</a:t>
              </a:r>
              <a:endParaRPr sz="2000">
                <a:solidFill>
                  <a:srgbClr val="FFFFFF"/>
                </a:solidFill>
                <a:latin typeface="DM Sans"/>
                <a:ea typeface="DM Sans"/>
                <a:cs typeface="DM Sans"/>
                <a:sym typeface="DM Sans"/>
              </a:endParaRPr>
            </a:p>
          </p:txBody>
        </p:sp>
      </p:grpSp>
      <p:grpSp>
        <p:nvGrpSpPr>
          <p:cNvPr id="117" name="Google Shape;117;p17"/>
          <p:cNvGrpSpPr/>
          <p:nvPr/>
        </p:nvGrpSpPr>
        <p:grpSpPr>
          <a:xfrm>
            <a:off x="4778558" y="938939"/>
            <a:ext cx="4009499" cy="3891003"/>
            <a:chOff x="4572087" y="1103514"/>
            <a:chExt cx="1827900" cy="2893800"/>
          </a:xfrm>
        </p:grpSpPr>
        <p:sp>
          <p:nvSpPr>
            <p:cNvPr id="118" name="Google Shape;118;p17"/>
            <p:cNvSpPr/>
            <p:nvPr/>
          </p:nvSpPr>
          <p:spPr>
            <a:xfrm rot="5400000">
              <a:off x="4039137" y="1636464"/>
              <a:ext cx="2893800" cy="1827900"/>
            </a:xfrm>
            <a:prstGeom prst="rightArrowCallout">
              <a:avLst>
                <a:gd fmla="val 13236" name="adj1"/>
                <a:gd fmla="val 9716" name="adj2"/>
                <a:gd fmla="val 16389" name="adj3"/>
                <a:gd fmla="val 87453" name="adj4"/>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19" name="Google Shape;119;p17"/>
            <p:cNvSpPr/>
            <p:nvPr/>
          </p:nvSpPr>
          <p:spPr>
            <a:xfrm flipH="1" rot="10800000">
              <a:off x="4639482" y="1218263"/>
              <a:ext cx="1697700" cy="2184900"/>
            </a:xfrm>
            <a:prstGeom prst="snip1Rect">
              <a:avLst>
                <a:gd fmla="val 0" name="adj"/>
              </a:avLst>
            </a:prstGeom>
            <a:solidFill>
              <a:srgbClr val="C6A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20" name="Google Shape;120;p17"/>
            <p:cNvSpPr txBox="1"/>
            <p:nvPr/>
          </p:nvSpPr>
          <p:spPr>
            <a:xfrm>
              <a:off x="4758583" y="1261567"/>
              <a:ext cx="1526400" cy="2070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2000">
                  <a:solidFill>
                    <a:srgbClr val="FFFFFF"/>
                  </a:solidFill>
                  <a:latin typeface="DM Sans"/>
                  <a:ea typeface="DM Sans"/>
                  <a:cs typeface="DM Sans"/>
                  <a:sym typeface="DM Sans"/>
                </a:rPr>
                <a:t>EXAMPLE Q’S</a:t>
              </a:r>
              <a:endParaRPr b="1" sz="2000">
                <a:solidFill>
                  <a:srgbClr val="FFFFFF"/>
                </a:solidFill>
                <a:latin typeface="DM Sans"/>
                <a:ea typeface="DM Sans"/>
                <a:cs typeface="DM Sans"/>
                <a:sym typeface="DM Sans"/>
              </a:endParaRPr>
            </a:p>
            <a:p>
              <a:pPr indent="0" lvl="0" marL="0" rtl="0" algn="r">
                <a:lnSpc>
                  <a:spcPct val="100000"/>
                </a:lnSpc>
                <a:spcBef>
                  <a:spcPts val="0"/>
                </a:spcBef>
                <a:spcAft>
                  <a:spcPts val="0"/>
                </a:spcAft>
                <a:buNone/>
              </a:pPr>
              <a:r>
                <a:t/>
              </a:r>
              <a:endParaRPr sz="500">
                <a:solidFill>
                  <a:srgbClr val="FFFFFF"/>
                </a:solidFill>
                <a:latin typeface="DM Sans"/>
                <a:ea typeface="DM Sans"/>
                <a:cs typeface="DM Sans"/>
                <a:sym typeface="DM Sans"/>
              </a:endParaRPr>
            </a:p>
            <a:p>
              <a:pPr indent="0" lvl="0" marL="0" rtl="0" algn="r">
                <a:lnSpc>
                  <a:spcPct val="100000"/>
                </a:lnSpc>
                <a:spcBef>
                  <a:spcPts val="0"/>
                </a:spcBef>
                <a:spcAft>
                  <a:spcPts val="0"/>
                </a:spcAft>
                <a:buNone/>
              </a:pPr>
              <a:r>
                <a:rPr lang="en" sz="2000">
                  <a:solidFill>
                    <a:srgbClr val="FFFFFF"/>
                  </a:solidFill>
                  <a:latin typeface="DM Sans"/>
                  <a:ea typeface="DM Sans"/>
                  <a:cs typeface="DM Sans"/>
                  <a:sym typeface="DM Sans"/>
                </a:rPr>
                <a:t>Walk me through the last time you voted.</a:t>
              </a:r>
              <a:endParaRPr sz="2000">
                <a:solidFill>
                  <a:srgbClr val="FFFFFF"/>
                </a:solidFill>
                <a:latin typeface="DM Sans"/>
                <a:ea typeface="DM Sans"/>
                <a:cs typeface="DM Sans"/>
                <a:sym typeface="DM Sans"/>
              </a:endParaRPr>
            </a:p>
            <a:p>
              <a:pPr indent="0" lvl="0" marL="0" rtl="0" algn="r">
                <a:lnSpc>
                  <a:spcPct val="100000"/>
                </a:lnSpc>
                <a:spcBef>
                  <a:spcPts val="1600"/>
                </a:spcBef>
                <a:spcAft>
                  <a:spcPts val="0"/>
                </a:spcAft>
                <a:buNone/>
              </a:pPr>
              <a:r>
                <a:rPr lang="en" sz="2000">
                  <a:solidFill>
                    <a:srgbClr val="FFFFFF"/>
                  </a:solidFill>
                  <a:latin typeface="DM Sans"/>
                  <a:ea typeface="DM Sans"/>
                  <a:cs typeface="DM Sans"/>
                  <a:sym typeface="DM Sans"/>
                </a:rPr>
                <a:t>What is the last headline you remember? </a:t>
              </a:r>
              <a:r>
                <a:rPr lang="en" sz="2000">
                  <a:solidFill>
                    <a:schemeClr val="lt1"/>
                  </a:solidFill>
                  <a:latin typeface="DM Sans"/>
                  <a:ea typeface="DM Sans"/>
                  <a:cs typeface="DM Sans"/>
                  <a:sym typeface="DM Sans"/>
                </a:rPr>
                <a:t>📱💻</a:t>
              </a:r>
              <a:r>
                <a:rPr lang="en" sz="2000">
                  <a:solidFill>
                    <a:srgbClr val="FFFFFF"/>
                  </a:solidFill>
                  <a:latin typeface="DM Sans"/>
                  <a:ea typeface="DM Sans"/>
                  <a:cs typeface="DM Sans"/>
                  <a:sym typeface="DM Sans"/>
                </a:rPr>
                <a:t> </a:t>
              </a:r>
              <a:endParaRPr sz="2000">
                <a:solidFill>
                  <a:srgbClr val="FFFFFF"/>
                </a:solidFill>
                <a:latin typeface="DM Sans"/>
                <a:ea typeface="DM Sans"/>
                <a:cs typeface="DM Sans"/>
                <a:sym typeface="DM Sans"/>
              </a:endParaRPr>
            </a:p>
            <a:p>
              <a:pPr indent="0" lvl="0" marL="0" rtl="0" algn="r">
                <a:lnSpc>
                  <a:spcPct val="100000"/>
                </a:lnSpc>
                <a:spcBef>
                  <a:spcPts val="1600"/>
                </a:spcBef>
                <a:spcAft>
                  <a:spcPts val="1600"/>
                </a:spcAft>
                <a:buNone/>
              </a:pPr>
              <a:r>
                <a:rPr lang="en" sz="2000">
                  <a:solidFill>
                    <a:srgbClr val="FFFFFF"/>
                  </a:solidFill>
                  <a:latin typeface="DM Sans"/>
                  <a:ea typeface="DM Sans"/>
                  <a:cs typeface="DM Sans"/>
                  <a:sym typeface="DM Sans"/>
                </a:rPr>
                <a:t> How do you inform yourself politically?</a:t>
              </a:r>
              <a:endParaRPr sz="2000">
                <a:solidFill>
                  <a:srgbClr val="FFFFFF"/>
                </a:solidFill>
                <a:latin typeface="DM Sans"/>
                <a:ea typeface="DM Sans"/>
                <a:cs typeface="DM Sans"/>
                <a:sym typeface="DM Sans"/>
              </a:endParaRPr>
            </a:p>
          </p:txBody>
        </p:sp>
      </p:grpSp>
      <p:sp>
        <p:nvSpPr>
          <p:cNvPr id="121" name="Google Shape;121;p17"/>
          <p:cNvSpPr txBox="1"/>
          <p:nvPr>
            <p:ph type="title"/>
          </p:nvPr>
        </p:nvSpPr>
        <p:spPr>
          <a:xfrm>
            <a:off x="311700" y="244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Discussion Guide</a:t>
            </a:r>
            <a:endParaRPr>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8"/>
          <p:cNvPicPr preferRelativeResize="0"/>
          <p:nvPr/>
        </p:nvPicPr>
        <p:blipFill>
          <a:blip r:embed="rId3">
            <a:alphaModFix/>
          </a:blip>
          <a:stretch>
            <a:fillRect/>
          </a:stretch>
        </p:blipFill>
        <p:spPr>
          <a:xfrm>
            <a:off x="152400" y="152400"/>
            <a:ext cx="3629027" cy="4838702"/>
          </a:xfrm>
          <a:prstGeom prst="rect">
            <a:avLst/>
          </a:prstGeom>
          <a:noFill/>
          <a:ln>
            <a:noFill/>
          </a:ln>
          <a:effectLst>
            <a:outerShdw blurRad="57150" rotWithShape="0" algn="bl" dir="5400000" dist="19050">
              <a:srgbClr val="000000">
                <a:alpha val="50000"/>
              </a:srgbClr>
            </a:outerShdw>
          </a:effectLst>
        </p:spPr>
      </p:pic>
      <p:pic>
        <p:nvPicPr>
          <p:cNvPr id="127" name="Google Shape;127;p18"/>
          <p:cNvPicPr preferRelativeResize="0"/>
          <p:nvPr/>
        </p:nvPicPr>
        <p:blipFill>
          <a:blip r:embed="rId4">
            <a:alphaModFix/>
          </a:blip>
          <a:stretch>
            <a:fillRect/>
          </a:stretch>
        </p:blipFill>
        <p:spPr>
          <a:xfrm>
            <a:off x="3933827" y="152400"/>
            <a:ext cx="5057772" cy="379332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p:nvPr/>
        </p:nvSpPr>
        <p:spPr>
          <a:xfrm>
            <a:off x="2149825" y="1866148"/>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txBox="1"/>
          <p:nvPr/>
        </p:nvSpPr>
        <p:spPr>
          <a:xfrm>
            <a:off x="2425000" y="2069787"/>
            <a:ext cx="4294200" cy="10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DM Sans"/>
                <a:ea typeface="DM Sans"/>
                <a:cs typeface="DM Sans"/>
                <a:sym typeface="DM Sans"/>
              </a:rPr>
              <a:t>Interview Results</a:t>
            </a:r>
            <a:endParaRPr sz="2000">
              <a:latin typeface="DM Sans"/>
              <a:ea typeface="DM Sans"/>
              <a:cs typeface="DM Sans"/>
              <a:sym typeface="DM Sans"/>
            </a:endParaRPr>
          </a:p>
          <a:p>
            <a:pPr indent="0" lvl="0" marL="0" rtl="0" algn="ctr">
              <a:spcBef>
                <a:spcPts val="0"/>
              </a:spcBef>
              <a:spcAft>
                <a:spcPts val="0"/>
              </a:spcAft>
              <a:buNone/>
            </a:pPr>
            <a:r>
              <a:rPr lang="en" sz="2000">
                <a:latin typeface="DM Sans"/>
                <a:ea typeface="DM Sans"/>
                <a:cs typeface="DM Sans"/>
                <a:sym typeface="DM Sans"/>
              </a:rPr>
              <a:t>(Some threads we dug at…)</a:t>
            </a:r>
            <a:endParaRPr sz="200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p:nvPr/>
        </p:nvSpPr>
        <p:spPr>
          <a:xfrm>
            <a:off x="3974275" y="3416873"/>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nvSpPr>
        <p:spPr>
          <a:xfrm>
            <a:off x="6102400" y="3620500"/>
            <a:ext cx="2441100" cy="100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DM Sans"/>
                <a:ea typeface="DM Sans"/>
                <a:cs typeface="DM Sans"/>
                <a:sym typeface="DM Sans"/>
              </a:rPr>
              <a:t>F, 27, Korean</a:t>
            </a:r>
            <a:endParaRPr sz="20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Works in psych lab</a:t>
            </a:r>
            <a:endParaRPr sz="2000">
              <a:latin typeface="DM Sans"/>
              <a:ea typeface="DM Sans"/>
              <a:cs typeface="DM Sans"/>
              <a:sym typeface="DM Sans"/>
            </a:endParaRPr>
          </a:p>
        </p:txBody>
      </p:sp>
      <p:pic>
        <p:nvPicPr>
          <p:cNvPr id="140" name="Google Shape;140;p20"/>
          <p:cNvPicPr preferRelativeResize="0"/>
          <p:nvPr/>
        </p:nvPicPr>
        <p:blipFill rotWithShape="1">
          <a:blip r:embed="rId3">
            <a:alphaModFix/>
          </a:blip>
          <a:srcRect b="10168" l="0" r="0" t="0"/>
          <a:stretch/>
        </p:blipFill>
        <p:spPr>
          <a:xfrm>
            <a:off x="5804388" y="488850"/>
            <a:ext cx="3014298" cy="2030888"/>
          </a:xfrm>
          <a:prstGeom prst="rect">
            <a:avLst/>
          </a:prstGeom>
          <a:noFill/>
          <a:ln>
            <a:noFill/>
          </a:ln>
          <a:effectLst>
            <a:outerShdw blurRad="57150" rotWithShape="0" algn="bl" dir="5400000" dist="19050">
              <a:srgbClr val="000000">
                <a:alpha val="50000"/>
              </a:srgbClr>
            </a:outerShdw>
          </a:effectLst>
        </p:spPr>
      </p:pic>
      <p:sp>
        <p:nvSpPr>
          <p:cNvPr id="141" name="Google Shape;141;p20"/>
          <p:cNvSpPr/>
          <p:nvPr/>
        </p:nvSpPr>
        <p:spPr>
          <a:xfrm>
            <a:off x="6057990" y="1802971"/>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M</a:t>
            </a:r>
            <a:endParaRPr b="1">
              <a:solidFill>
                <a:srgbClr val="FFFFFF"/>
              </a:solidFill>
              <a:latin typeface="DM Sans"/>
              <a:ea typeface="DM Sans"/>
              <a:cs typeface="DM Sans"/>
              <a:sym typeface="DM Sans"/>
            </a:endParaRPr>
          </a:p>
        </p:txBody>
      </p:sp>
      <p:sp>
        <p:nvSpPr>
          <p:cNvPr id="142" name="Google Shape;142;p20"/>
          <p:cNvSpPr/>
          <p:nvPr/>
        </p:nvSpPr>
        <p:spPr>
          <a:xfrm flipH="1">
            <a:off x="344575" y="488850"/>
            <a:ext cx="4971000" cy="2409900"/>
          </a:xfrm>
          <a:prstGeom prst="wedgeRoundRectCallout">
            <a:avLst>
              <a:gd fmla="val -33357" name="adj1"/>
              <a:gd fmla="val 63438"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2"/>
                </a:solidFill>
                <a:latin typeface="DM Sans"/>
                <a:ea typeface="DM Sans"/>
                <a:cs typeface="DM Sans"/>
                <a:sym typeface="DM Sans"/>
              </a:rPr>
              <a:t>[Why pick an article on Trump?] </a:t>
            </a:r>
            <a:r>
              <a:rPr lang="en" sz="2000">
                <a:solidFill>
                  <a:schemeClr val="dk2"/>
                </a:solidFill>
                <a:latin typeface="DM Sans"/>
                <a:ea typeface="DM Sans"/>
                <a:cs typeface="DM Sans"/>
                <a:sym typeface="DM Sans"/>
              </a:rPr>
              <a:t>“</a:t>
            </a:r>
            <a:r>
              <a:rPr lang="en" sz="2000">
                <a:solidFill>
                  <a:schemeClr val="dk2"/>
                </a:solidFill>
                <a:latin typeface="DM Sans"/>
                <a:ea typeface="DM Sans"/>
                <a:cs typeface="DM Sans"/>
                <a:sym typeface="DM Sans"/>
              </a:rPr>
              <a:t>There's no like specific reason, but I just want to know how the world is going day-to-day and found he is kind of, like, an issue maker.</a:t>
            </a:r>
            <a:r>
              <a:rPr lang="en" sz="2000">
                <a:solidFill>
                  <a:schemeClr val="dk2"/>
                </a:solidFill>
                <a:latin typeface="DM Sans"/>
                <a:ea typeface="DM Sans"/>
                <a:cs typeface="DM Sans"/>
                <a:sym typeface="DM Sans"/>
              </a:rPr>
              <a:t>”</a:t>
            </a:r>
            <a:endParaRPr sz="2000">
              <a:solidFill>
                <a:schemeClr val="dk2"/>
              </a:solidFill>
              <a:latin typeface="DM Sans"/>
              <a:ea typeface="DM Sans"/>
              <a:cs typeface="DM Sans"/>
              <a:sym typeface="DM Sans"/>
            </a:endParaRPr>
          </a:p>
        </p:txBody>
      </p:sp>
      <p:pic>
        <p:nvPicPr>
          <p:cNvPr id="143" name="Google Shape;143;p20"/>
          <p:cNvPicPr preferRelativeResize="0"/>
          <p:nvPr/>
        </p:nvPicPr>
        <p:blipFill>
          <a:blip r:embed="rId4">
            <a:alphaModFix/>
          </a:blip>
          <a:stretch>
            <a:fillRect/>
          </a:stretch>
        </p:blipFill>
        <p:spPr>
          <a:xfrm>
            <a:off x="4358775" y="3580287"/>
            <a:ext cx="1445627" cy="1084224"/>
          </a:xfrm>
          <a:prstGeom prst="rect">
            <a:avLst/>
          </a:prstGeom>
          <a:noFill/>
          <a:ln>
            <a:noFill/>
          </a:ln>
        </p:spPr>
      </p:pic>
      <p:sp>
        <p:nvSpPr>
          <p:cNvPr id="144" name="Google Shape;144;p20"/>
          <p:cNvSpPr/>
          <p:nvPr/>
        </p:nvSpPr>
        <p:spPr>
          <a:xfrm>
            <a:off x="344626" y="378050"/>
            <a:ext cx="27066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Finding interesting news...</a:t>
            </a:r>
            <a:endParaRPr b="1">
              <a:solidFill>
                <a:srgbClr val="FFFFFF"/>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1"/>
          <p:cNvPicPr preferRelativeResize="0"/>
          <p:nvPr/>
        </p:nvPicPr>
        <p:blipFill>
          <a:blip r:embed="rId3">
            <a:alphaModFix/>
          </a:blip>
          <a:stretch>
            <a:fillRect/>
          </a:stretch>
        </p:blipFill>
        <p:spPr>
          <a:xfrm>
            <a:off x="6110838" y="2623750"/>
            <a:ext cx="2707845" cy="2030899"/>
          </a:xfrm>
          <a:prstGeom prst="rect">
            <a:avLst/>
          </a:prstGeom>
          <a:noFill/>
          <a:ln>
            <a:noFill/>
          </a:ln>
          <a:effectLst>
            <a:outerShdw blurRad="57150" rotWithShape="0" algn="bl" dir="5400000" dist="19050">
              <a:srgbClr val="000000">
                <a:alpha val="50000"/>
              </a:srgbClr>
            </a:outerShdw>
          </a:effectLst>
        </p:spPr>
      </p:pic>
      <p:sp>
        <p:nvSpPr>
          <p:cNvPr id="150" name="Google Shape;150;p21"/>
          <p:cNvSpPr/>
          <p:nvPr/>
        </p:nvSpPr>
        <p:spPr>
          <a:xfrm>
            <a:off x="7376140" y="3285871"/>
            <a:ext cx="4881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I</a:t>
            </a:r>
            <a:endParaRPr b="1">
              <a:solidFill>
                <a:srgbClr val="FFFFFF"/>
              </a:solidFill>
              <a:latin typeface="DM Sans"/>
              <a:ea typeface="DM Sans"/>
              <a:cs typeface="DM Sans"/>
              <a:sym typeface="DM Sans"/>
            </a:endParaRPr>
          </a:p>
        </p:txBody>
      </p:sp>
      <p:sp>
        <p:nvSpPr>
          <p:cNvPr id="151" name="Google Shape;151;p21"/>
          <p:cNvSpPr/>
          <p:nvPr/>
        </p:nvSpPr>
        <p:spPr>
          <a:xfrm>
            <a:off x="3974275" y="327298"/>
            <a:ext cx="4844400" cy="14112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txBox="1"/>
          <p:nvPr/>
        </p:nvSpPr>
        <p:spPr>
          <a:xfrm>
            <a:off x="6102400" y="530925"/>
            <a:ext cx="2441100" cy="100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DM Sans"/>
                <a:ea typeface="DM Sans"/>
                <a:cs typeface="DM Sans"/>
                <a:sym typeface="DM Sans"/>
              </a:rPr>
              <a:t>M</a:t>
            </a:r>
            <a:r>
              <a:rPr lang="en" sz="2000">
                <a:latin typeface="DM Sans"/>
                <a:ea typeface="DM Sans"/>
                <a:cs typeface="DM Sans"/>
                <a:sym typeface="DM Sans"/>
              </a:rPr>
              <a:t>, Indian</a:t>
            </a:r>
            <a:endParaRPr sz="20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Getting Ph.D. in Economics</a:t>
            </a:r>
            <a:endParaRPr sz="2000">
              <a:latin typeface="DM Sans"/>
              <a:ea typeface="DM Sans"/>
              <a:cs typeface="DM Sans"/>
              <a:sym typeface="DM Sans"/>
            </a:endParaRPr>
          </a:p>
        </p:txBody>
      </p:sp>
      <p:sp>
        <p:nvSpPr>
          <p:cNvPr id="153" name="Google Shape;153;p21"/>
          <p:cNvSpPr/>
          <p:nvPr/>
        </p:nvSpPr>
        <p:spPr>
          <a:xfrm flipH="1">
            <a:off x="344575" y="2076700"/>
            <a:ext cx="4971000" cy="2577900"/>
          </a:xfrm>
          <a:prstGeom prst="wedgeRoundRectCallout">
            <a:avLst>
              <a:gd fmla="val 33384" name="adj1"/>
              <a:gd fmla="val -68918"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2"/>
                </a:solidFill>
                <a:latin typeface="DM Sans"/>
                <a:ea typeface="DM Sans"/>
                <a:cs typeface="DM Sans"/>
                <a:sym typeface="DM Sans"/>
              </a:rPr>
              <a:t>“We decided this was the time to go for a change, and personally I decided to vote against communism and vote...it turned out that was not the better option, but at the moment, it felt like a change was required.</a:t>
            </a:r>
            <a:r>
              <a:rPr lang="en" sz="2000">
                <a:solidFill>
                  <a:schemeClr val="dk2"/>
                </a:solidFill>
                <a:latin typeface="DM Sans"/>
                <a:ea typeface="DM Sans"/>
                <a:cs typeface="DM Sans"/>
                <a:sym typeface="DM Sans"/>
              </a:rPr>
              <a:t>”</a:t>
            </a:r>
            <a:endParaRPr sz="2000">
              <a:solidFill>
                <a:schemeClr val="dk2"/>
              </a:solidFill>
              <a:latin typeface="DM Sans"/>
              <a:ea typeface="DM Sans"/>
              <a:cs typeface="DM Sans"/>
              <a:sym typeface="DM Sans"/>
            </a:endParaRPr>
          </a:p>
        </p:txBody>
      </p:sp>
      <p:pic>
        <p:nvPicPr>
          <p:cNvPr id="154" name="Google Shape;154;p21"/>
          <p:cNvPicPr preferRelativeResize="0"/>
          <p:nvPr/>
        </p:nvPicPr>
        <p:blipFill>
          <a:blip r:embed="rId4">
            <a:alphaModFix/>
          </a:blip>
          <a:stretch>
            <a:fillRect/>
          </a:stretch>
        </p:blipFill>
        <p:spPr>
          <a:xfrm>
            <a:off x="4277120" y="502675"/>
            <a:ext cx="1413724" cy="1060301"/>
          </a:xfrm>
          <a:prstGeom prst="rect">
            <a:avLst/>
          </a:prstGeom>
          <a:noFill/>
          <a:ln>
            <a:noFill/>
          </a:ln>
        </p:spPr>
      </p:pic>
      <p:sp>
        <p:nvSpPr>
          <p:cNvPr id="155" name="Google Shape;155;p21"/>
          <p:cNvSpPr/>
          <p:nvPr/>
        </p:nvSpPr>
        <p:spPr>
          <a:xfrm>
            <a:off x="2781726" y="4494300"/>
            <a:ext cx="2706600" cy="258300"/>
          </a:xfrm>
          <a:prstGeom prst="roundRect">
            <a:avLst>
              <a:gd fmla="val 50000" name="adj"/>
            </a:avLst>
          </a:prstGeom>
          <a:solidFill>
            <a:srgbClr val="54DBFA"/>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Moved to vote when</a:t>
            </a:r>
            <a:r>
              <a:rPr b="1" lang="en">
                <a:solidFill>
                  <a:srgbClr val="FFFFFF"/>
                </a:solidFill>
                <a:latin typeface="DM Sans"/>
                <a:ea typeface="DM Sans"/>
                <a:cs typeface="DM Sans"/>
                <a:sym typeface="DM Sans"/>
              </a:rPr>
              <a:t>...</a:t>
            </a:r>
            <a:endParaRPr b="1">
              <a:solidFill>
                <a:srgbClr val="FFFFFF"/>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FFFF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